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72" r:id="rId7"/>
    <p:sldId id="268" r:id="rId8"/>
    <p:sldId id="275" r:id="rId9"/>
    <p:sldId id="265" r:id="rId10"/>
    <p:sldId id="267" r:id="rId11"/>
    <p:sldId id="261" r:id="rId12"/>
    <p:sldId id="269" r:id="rId13"/>
    <p:sldId id="271" r:id="rId14"/>
    <p:sldId id="274" r:id="rId15"/>
    <p:sldId id="273" r:id="rId16"/>
    <p:sldId id="276" r:id="rId17"/>
    <p:sldId id="264" r:id="rId18"/>
  </p:sldIdLst>
  <p:sldSz cx="12192000" cy="6858000"/>
  <p:notesSz cx="6858000" cy="9144000"/>
  <p:custShowLst>
    <p:custShow name="ImplicationsAnimation" id="0">
      <p:sldLst>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 r:id="rId1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6"/>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5A3E2"/>
    <a:srgbClr val="407AAA"/>
    <a:srgbClr val="7CFC00"/>
    <a:srgbClr val="AF0000"/>
    <a:srgbClr val="363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9"/>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74C46-9278-1341-AAA6-F63FEA1BAB9B}" type="datetimeFigureOut">
              <a:rPr lang="en-US" smtClean="0"/>
              <a:t>7/15/18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B522E-1E8B-C349-AEB8-808A56472D98}" type="slidenum">
              <a:rPr lang="en-US" smtClean="0"/>
              <a:t>‹#›</a:t>
            </a:fld>
            <a:endParaRPr lang="en-US"/>
          </a:p>
        </p:txBody>
      </p:sp>
    </p:spTree>
    <p:extLst>
      <p:ext uri="{BB962C8B-B14F-4D97-AF65-F5344CB8AC3E}">
        <p14:creationId xmlns:p14="http://schemas.microsoft.com/office/powerpoint/2010/main" val="1302725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a:t>
            </a:fld>
            <a:endParaRPr lang="en-US"/>
          </a:p>
        </p:txBody>
      </p:sp>
    </p:spTree>
    <p:extLst>
      <p:ext uri="{BB962C8B-B14F-4D97-AF65-F5344CB8AC3E}">
        <p14:creationId xmlns:p14="http://schemas.microsoft.com/office/powerpoint/2010/main" val="101827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10</a:t>
            </a:fld>
            <a:endParaRPr lang="en-US"/>
          </a:p>
        </p:txBody>
      </p:sp>
    </p:spTree>
    <p:extLst>
      <p:ext uri="{BB962C8B-B14F-4D97-AF65-F5344CB8AC3E}">
        <p14:creationId xmlns:p14="http://schemas.microsoft.com/office/powerpoint/2010/main" val="201458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11</a:t>
            </a:fld>
            <a:endParaRPr lang="en-US"/>
          </a:p>
        </p:txBody>
      </p:sp>
    </p:spTree>
    <p:extLst>
      <p:ext uri="{BB962C8B-B14F-4D97-AF65-F5344CB8AC3E}">
        <p14:creationId xmlns:p14="http://schemas.microsoft.com/office/powerpoint/2010/main" val="1810805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12</a:t>
            </a:fld>
            <a:endParaRPr lang="en-US"/>
          </a:p>
        </p:txBody>
      </p:sp>
    </p:spTree>
    <p:extLst>
      <p:ext uri="{BB962C8B-B14F-4D97-AF65-F5344CB8AC3E}">
        <p14:creationId xmlns:p14="http://schemas.microsoft.com/office/powerpoint/2010/main" val="1006566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Lower than 2 the average for the green color, bigger than the 9 average for the light red color, bigger than two times the average for the darker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red color and all the rest as a blue color.</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13</a:t>
            </a:fld>
            <a:endParaRPr lang="en-US"/>
          </a:p>
        </p:txBody>
      </p:sp>
    </p:spTree>
    <p:extLst>
      <p:ext uri="{BB962C8B-B14F-4D97-AF65-F5344CB8AC3E}">
        <p14:creationId xmlns:p14="http://schemas.microsoft.com/office/powerpoint/2010/main" val="62771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why using population density to figure out the risk of traffic jams / intensity.</a:t>
            </a:r>
          </a:p>
          <a:p>
            <a:r>
              <a:rPr lang="en-US" sz="1200" b="0" i="0" kern="1200" smtClean="0">
                <a:solidFill>
                  <a:schemeClr val="tx1"/>
                </a:solidFill>
                <a:effectLst/>
                <a:latin typeface="+mn-lt"/>
                <a:ea typeface="+mn-ea"/>
                <a:cs typeface="+mn-cs"/>
              </a:rPr>
              <a:t>No longer consider just the distances or traffic at current time, but also safety and traffic scores of each point.</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14</a:t>
            </a:fld>
            <a:endParaRPr lang="en-US"/>
          </a:p>
        </p:txBody>
      </p:sp>
    </p:spTree>
    <p:extLst>
      <p:ext uri="{BB962C8B-B14F-4D97-AF65-F5344CB8AC3E}">
        <p14:creationId xmlns:p14="http://schemas.microsoft.com/office/powerpoint/2010/main" val="37130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15</a:t>
            </a:fld>
            <a:endParaRPr lang="en-US"/>
          </a:p>
        </p:txBody>
      </p:sp>
    </p:spTree>
    <p:extLst>
      <p:ext uri="{BB962C8B-B14F-4D97-AF65-F5344CB8AC3E}">
        <p14:creationId xmlns:p14="http://schemas.microsoft.com/office/powerpoint/2010/main" val="869399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CLICK ON TOP OF THE SMARTPHONE TO START ANIMATION LOOP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Population</a:t>
            </a:r>
            <a:r>
              <a:rPr lang="en-US" baseline="0" dirty="0" smtClean="0"/>
              <a:t> density is interesting to predict traffic intensity. However, other factors such as average circuity or the percentage of the population that uses public transports could improve the quality of the traffic score.</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16</a:t>
            </a:fld>
            <a:endParaRPr lang="en-US"/>
          </a:p>
        </p:txBody>
      </p:sp>
    </p:spTree>
    <p:extLst>
      <p:ext uri="{BB962C8B-B14F-4D97-AF65-F5344CB8AC3E}">
        <p14:creationId xmlns:p14="http://schemas.microsoft.com/office/powerpoint/2010/main" val="1794629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Population</a:t>
            </a:r>
            <a:r>
              <a:rPr lang="en-US" baseline="0" dirty="0" smtClean="0"/>
              <a:t> density is interesting to predict traffic intensity. However, other factors such as average circuity or the percentage of the population that uses public transports could improve the quality of the traffic score.</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17</a:t>
            </a:fld>
            <a:endParaRPr lang="en-US"/>
          </a:p>
        </p:txBody>
      </p:sp>
    </p:spTree>
    <p:extLst>
      <p:ext uri="{BB962C8B-B14F-4D97-AF65-F5344CB8AC3E}">
        <p14:creationId xmlns:p14="http://schemas.microsoft.com/office/powerpoint/2010/main" val="9337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11,000 results in Google Scholar for the search equation: "city" AND ("crime" OR "criminality" OR "unsafety") AND "networks" "map" "graph”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Lack of clear, easily accessible and factual information about urban safety and traffic; risk of non-locals to venture through dangerous places or traffic jammed </a:t>
            </a:r>
            <a:r>
              <a:rPr lang="en-US" sz="1200" b="0" i="0" kern="1200" dirty="0" err="1" smtClean="0">
                <a:solidFill>
                  <a:schemeClr val="tx1"/>
                </a:solidFill>
                <a:effectLst/>
                <a:latin typeface="+mn-lt"/>
                <a:ea typeface="+mn-ea"/>
                <a:cs typeface="+mn-cs"/>
              </a:rPr>
              <a:t>neighbourhoods</a:t>
            </a:r>
            <a:r>
              <a:rPr lang="en-US" sz="1200" b="0" i="0" kern="1200" dirty="0" smtClean="0">
                <a:solidFill>
                  <a:schemeClr val="tx1"/>
                </a:solidFill>
                <a:effectLst/>
                <a:latin typeface="+mn-lt"/>
                <a:ea typeface="+mn-ea"/>
                <a:cs typeface="+mn-cs"/>
              </a:rPr>
              <a:t>; hard for even locals to have a factual knowledge of the evolution of safety and traffic conditions of the city</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2</a:t>
            </a:fld>
            <a:endParaRPr lang="en-US"/>
          </a:p>
        </p:txBody>
      </p:sp>
    </p:spTree>
    <p:extLst>
      <p:ext uri="{BB962C8B-B14F-4D97-AF65-F5344CB8AC3E}">
        <p14:creationId xmlns:p14="http://schemas.microsoft.com/office/powerpoint/2010/main" val="10148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smtClean="0">
                <a:solidFill>
                  <a:schemeClr val="bg1"/>
                </a:solidFill>
                <a:latin typeface="Roboto Slab Light" charset="0"/>
                <a:ea typeface="Roboto Slab Light" charset="0"/>
                <a:cs typeface="Roboto Slab Light" charset="0"/>
              </a:rPr>
              <a:t>Trying to end a 60 year old war with rebels.</a:t>
            </a:r>
          </a:p>
          <a:p>
            <a:pPr>
              <a:lnSpc>
                <a:spcPct val="150000"/>
              </a:lnSpc>
            </a:pPr>
            <a:r>
              <a:rPr lang="en-US" dirty="0" smtClean="0">
                <a:solidFill>
                  <a:schemeClr val="bg1"/>
                </a:solidFill>
                <a:latin typeface="Roboto Slab Light" charset="0"/>
                <a:ea typeface="Roboto Slab Light" charset="0"/>
                <a:cs typeface="Roboto Slab Light" charset="0"/>
              </a:rPr>
              <a:t>High</a:t>
            </a:r>
            <a:r>
              <a:rPr lang="en-US" baseline="0" dirty="0" smtClean="0">
                <a:solidFill>
                  <a:schemeClr val="bg1"/>
                </a:solidFill>
                <a:latin typeface="Roboto Slab Light" charset="0"/>
                <a:ea typeface="Roboto Slab Light" charset="0"/>
                <a:cs typeface="Roboto Slab Light" charset="0"/>
              </a:rPr>
              <a:t> impact </a:t>
            </a:r>
            <a:r>
              <a:rPr lang="en-US" dirty="0" smtClean="0">
                <a:solidFill>
                  <a:schemeClr val="bg1"/>
                </a:solidFill>
                <a:latin typeface="Roboto Slab Light" charset="0"/>
                <a:ea typeface="Roboto Slab Light" charset="0"/>
                <a:cs typeface="Roboto Slab Light" charset="0"/>
              </a:rPr>
              <a:t>of drug cartels in the recent past</a:t>
            </a:r>
            <a:r>
              <a:rPr lang="en-US" dirty="0" smtClean="0">
                <a:solidFill>
                  <a:schemeClr val="tx1"/>
                </a:solidFill>
                <a:latin typeface="+mn-lt"/>
                <a:ea typeface="+mn-ea"/>
                <a:cs typeface="+mn-cs"/>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tx1"/>
                </a:solidFill>
                <a:latin typeface="+mn-lt"/>
                <a:ea typeface="+mn-ea"/>
                <a:cs typeface="+mn-cs"/>
              </a:rPr>
              <a:t>Area of </a:t>
            </a:r>
            <a:r>
              <a:rPr lang="sk-SK" dirty="0" smtClean="0">
                <a:solidFill>
                  <a:schemeClr val="tx1"/>
                </a:solidFill>
                <a:latin typeface="+mn-lt"/>
                <a:ea typeface="+mn-ea"/>
                <a:cs typeface="+mn-cs"/>
              </a:rPr>
              <a:t>613 </a:t>
            </a:r>
            <a:r>
              <a:rPr lang="sk-SK" dirty="0" err="1" smtClean="0">
                <a:solidFill>
                  <a:schemeClr val="tx1"/>
                </a:solidFill>
                <a:latin typeface="+mn-lt"/>
                <a:ea typeface="+mn-ea"/>
                <a:cs typeface="+mn-cs"/>
              </a:rPr>
              <a:t>square</a:t>
            </a:r>
            <a:r>
              <a:rPr lang="sk-SK" dirty="0" smtClean="0">
                <a:solidFill>
                  <a:schemeClr val="tx1"/>
                </a:solidFill>
                <a:latin typeface="+mn-lt"/>
                <a:ea typeface="+mn-ea"/>
                <a:cs typeface="+mn-cs"/>
              </a:rPr>
              <a:t> </a:t>
            </a:r>
            <a:r>
              <a:rPr lang="sk-SK" dirty="0" err="1" smtClean="0">
                <a:solidFill>
                  <a:schemeClr val="tx1"/>
                </a:solidFill>
                <a:latin typeface="+mn-lt"/>
                <a:ea typeface="+mn-ea"/>
                <a:cs typeface="+mn-cs"/>
              </a:rPr>
              <a:t>miles</a:t>
            </a:r>
            <a:r>
              <a:rPr lang="en-US" dirty="0" smtClean="0">
                <a:solidFill>
                  <a:schemeClr val="tx1"/>
                </a:solidFill>
                <a:latin typeface="+mn-lt"/>
                <a:ea typeface="+mn-ea"/>
                <a:cs typeface="+mn-cs"/>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tx1"/>
                </a:solidFill>
                <a:latin typeface="+mn-lt"/>
                <a:ea typeface="+mn-ea"/>
                <a:cs typeface="+mn-cs"/>
              </a:rPr>
              <a:t>Stats from DANE</a:t>
            </a:r>
            <a:r>
              <a:rPr lang="en-US" baseline="0" dirty="0" smtClean="0">
                <a:solidFill>
                  <a:schemeClr val="tx1"/>
                </a:solidFill>
                <a:latin typeface="+mn-lt"/>
                <a:ea typeface="+mn-ea"/>
                <a:cs typeface="+mn-cs"/>
              </a:rPr>
              <a:t> and Wikipedia.</a:t>
            </a:r>
          </a:p>
          <a:p>
            <a:pPr marL="0" marR="0" indent="0" algn="l" defTabSz="914400" rtl="0" eaLnBrk="1" fontAlgn="auto" latinLnBrk="0" hangingPunct="1">
              <a:lnSpc>
                <a:spcPct val="150000"/>
              </a:lnSpc>
              <a:spcBef>
                <a:spcPts val="0"/>
              </a:spcBef>
              <a:spcAft>
                <a:spcPts val="0"/>
              </a:spcAft>
              <a:buClrTx/>
              <a:buSzTx/>
              <a:buFontTx/>
              <a:buNone/>
              <a:tabLst/>
              <a:defRPr/>
            </a:pPr>
            <a:endParaRPr lang="en-US" baseline="0" dirty="0" smtClean="0">
              <a:solidFill>
                <a:schemeClr val="tx1"/>
              </a:solidFill>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baseline="0" dirty="0" smtClean="0">
                <a:solidFill>
                  <a:schemeClr val="tx1"/>
                </a:solidFill>
                <a:latin typeface="+mn-lt"/>
                <a:ea typeface="+mn-ea"/>
                <a:cs typeface="+mn-cs"/>
              </a:rPr>
              <a:t>Big metropolis with recent violence and crime issues, no safety study ever made available. Makes for an interesting candidate city for this project.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bg1"/>
                </a:solidFill>
                <a:latin typeface="Roboto Slab Light" charset="0"/>
                <a:ea typeface="Roboto Slab Light" charset="0"/>
                <a:cs typeface="Roboto Slab Light" charset="0"/>
              </a:rPr>
              <a:t>Although some practical work exists in the US, only some academic papers regarding mostly high level information exist on virtually the rest of the world.</a:t>
            </a:r>
          </a:p>
        </p:txBody>
      </p:sp>
      <p:sp>
        <p:nvSpPr>
          <p:cNvPr id="4" name="Slide Number Placeholder 3"/>
          <p:cNvSpPr>
            <a:spLocks noGrp="1"/>
          </p:cNvSpPr>
          <p:nvPr>
            <p:ph type="sldNum" sz="quarter" idx="10"/>
          </p:nvPr>
        </p:nvSpPr>
        <p:spPr/>
        <p:txBody>
          <a:bodyPr/>
          <a:lstStyle/>
          <a:p>
            <a:fld id="{B8FB522E-1E8B-C349-AEB8-808A56472D98}" type="slidenum">
              <a:rPr lang="en-US" smtClean="0"/>
              <a:t>3</a:t>
            </a:fld>
            <a:endParaRPr lang="en-US"/>
          </a:p>
        </p:txBody>
      </p:sp>
    </p:spTree>
    <p:extLst>
      <p:ext uri="{BB962C8B-B14F-4D97-AF65-F5344CB8AC3E}">
        <p14:creationId xmlns:p14="http://schemas.microsoft.com/office/powerpoint/2010/main" val="40780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a city map that can allow us to integrate, visualize and use data with street level resolution.</a:t>
            </a:r>
          </a:p>
          <a:p>
            <a:r>
              <a:rPr lang="en-US" baseline="0" dirty="0" smtClean="0"/>
              <a:t>Urban traffic and security analysis for visualization.</a:t>
            </a:r>
          </a:p>
          <a:p>
            <a:r>
              <a:rPr lang="en-US" baseline="0" dirty="0" smtClean="0"/>
              <a:t>Best path routing as an enhanced GPS.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4</a:t>
            </a:fld>
            <a:endParaRPr lang="en-US"/>
          </a:p>
        </p:txBody>
      </p:sp>
    </p:spTree>
    <p:extLst>
      <p:ext uri="{BB962C8B-B14F-4D97-AF65-F5344CB8AC3E}">
        <p14:creationId xmlns:p14="http://schemas.microsoft.com/office/powerpoint/2010/main" val="165897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 low level, point by point, what is a city? A network graph, where points are street intersections and edges are streets.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5</a:t>
            </a:fld>
            <a:endParaRPr lang="en-US"/>
          </a:p>
        </p:txBody>
      </p:sp>
    </p:spTree>
    <p:extLst>
      <p:ext uri="{BB962C8B-B14F-4D97-AF65-F5344CB8AC3E}">
        <p14:creationId xmlns:p14="http://schemas.microsoft.com/office/powerpoint/2010/main" val="130729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OSMnx</a:t>
            </a:r>
            <a:r>
              <a:rPr lang="en-US" dirty="0" smtClean="0"/>
              <a:t> uses data</a:t>
            </a:r>
            <a:r>
              <a:rPr lang="en-US" baseline="0" dirty="0" smtClean="0"/>
              <a:t> from Open Street Maps and tools from </a:t>
            </a:r>
            <a:r>
              <a:rPr lang="en-US" baseline="0" dirty="0" err="1" smtClean="0"/>
              <a:t>NetworkX</a:t>
            </a:r>
            <a:r>
              <a:rPr lang="en-US" baseline="0" dirty="0" smtClean="0"/>
              <a:t> to get a graph of any part of the world, with street intersections as nodes and streets as edges.</a:t>
            </a:r>
          </a:p>
          <a:p>
            <a:r>
              <a:rPr lang="en-US" baseline="0" dirty="0" smtClean="0"/>
              <a:t>Try to get a graph of another part of the city, without missing nodes.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6</a:t>
            </a:fld>
            <a:endParaRPr lang="en-US"/>
          </a:p>
        </p:txBody>
      </p:sp>
    </p:spTree>
    <p:extLst>
      <p:ext uri="{BB962C8B-B14F-4D97-AF65-F5344CB8AC3E}">
        <p14:creationId xmlns:p14="http://schemas.microsoft.com/office/powerpoint/2010/main" val="157310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Explain why using population density to figure out the risk of traffic jams / intensity.</a:t>
            </a:r>
          </a:p>
        </p:txBody>
      </p:sp>
      <p:sp>
        <p:nvSpPr>
          <p:cNvPr id="4" name="Slide Number Placeholder 3"/>
          <p:cNvSpPr>
            <a:spLocks noGrp="1"/>
          </p:cNvSpPr>
          <p:nvPr>
            <p:ph type="sldNum" sz="quarter" idx="10"/>
          </p:nvPr>
        </p:nvSpPr>
        <p:spPr/>
        <p:txBody>
          <a:bodyPr/>
          <a:lstStyle/>
          <a:p>
            <a:fld id="{B8FB522E-1E8B-C349-AEB8-808A56472D98}" type="slidenum">
              <a:rPr lang="en-US" smtClean="0"/>
              <a:t>7</a:t>
            </a:fld>
            <a:endParaRPr lang="en-US"/>
          </a:p>
        </p:txBody>
      </p:sp>
    </p:spTree>
    <p:extLst>
      <p:ext uri="{BB962C8B-B14F-4D97-AF65-F5344CB8AC3E}">
        <p14:creationId xmlns:p14="http://schemas.microsoft.com/office/powerpoint/2010/main" val="184301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8</a:t>
            </a:fld>
            <a:endParaRPr lang="en-US"/>
          </a:p>
        </p:txBody>
      </p:sp>
    </p:spTree>
    <p:extLst>
      <p:ext uri="{BB962C8B-B14F-4D97-AF65-F5344CB8AC3E}">
        <p14:creationId xmlns:p14="http://schemas.microsoft.com/office/powerpoint/2010/main" val="113898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9</a:t>
            </a:fld>
            <a:endParaRPr lang="en-US"/>
          </a:p>
        </p:txBody>
      </p:sp>
    </p:spTree>
    <p:extLst>
      <p:ext uri="{BB962C8B-B14F-4D97-AF65-F5344CB8AC3E}">
        <p14:creationId xmlns:p14="http://schemas.microsoft.com/office/powerpoint/2010/main" val="1957789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05D3C9-D3F8-7045-8A89-E02ACF97BF40}"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61014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D2A22-B465-594D-99B1-44344AA19A23}"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81568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17CCE7-F6AF-B643-89EF-ACB228BF752C}"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87626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21E3FE-C244-6C48-8EC1-7B4FBAF712C5}"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260705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5E631A-144D-6248-945E-846926EFD10E}"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59734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F566C-1BA8-094E-B4C6-1C7C35A0051D}"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816426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516F54-DFEE-C14F-A9D6-A62FD0D21647}" type="datetime1">
              <a:rPr lang="en-US" smtClean="0"/>
              <a:t>7/15/18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41163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487ADD-0D3C-E547-9E18-03C513817F9D}" type="datetime1">
              <a:rPr lang="en-US" smtClean="0"/>
              <a:t>7/15/18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210564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539FD-D646-D340-9839-CAB85DF234F8}" type="datetime1">
              <a:rPr lang="en-US" smtClean="0"/>
              <a:t>7/15/18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22853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C7BD33-2DB6-ED46-BCE0-F477D94FC4FC}"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200088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05C17-98D1-5043-A4B4-414C353F6A4A}"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4413298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0776B-29D9-5840-A063-AE269F780BCF}" type="datetime1">
              <a:rPr lang="en-US" smtClean="0"/>
              <a:t>7/15/18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66974-6242-7F4B-A01D-FD2593C48AAF}" type="slidenum">
              <a:rPr lang="en-US" smtClean="0"/>
              <a:t>‹#›</a:t>
            </a:fld>
            <a:endParaRPr lang="en-US"/>
          </a:p>
        </p:txBody>
      </p:sp>
    </p:spTree>
    <p:extLst>
      <p:ext uri="{BB962C8B-B14F-4D97-AF65-F5344CB8AC3E}">
        <p14:creationId xmlns:p14="http://schemas.microsoft.com/office/powerpoint/2010/main" val="27570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gi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gi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3602038"/>
          </a:xfrm>
          <a:solidFill>
            <a:srgbClr val="407AAA"/>
          </a:solidFill>
        </p:spPr>
        <p:txBody>
          <a:bodyPr>
            <a:normAutofit/>
          </a:bodyPr>
          <a:lstStyle/>
          <a:p>
            <a:r>
              <a:rPr lang="en-US" sz="4400" dirty="0" smtClean="0">
                <a:solidFill>
                  <a:schemeClr val="bg1"/>
                </a:solidFill>
                <a:latin typeface="Roboto Slab" charset="0"/>
                <a:ea typeface="Roboto Slab" charset="0"/>
                <a:cs typeface="Roboto Slab" charset="0"/>
              </a:rPr>
              <a:t>Urban Security Analysis in the City of Bogotá Using Complex Networks</a:t>
            </a:r>
            <a:endParaRPr lang="en-US" sz="4400" dirty="0">
              <a:solidFill>
                <a:schemeClr val="bg1"/>
              </a:solidFill>
              <a:latin typeface="Roboto Slab" charset="0"/>
              <a:ea typeface="Roboto Slab" charset="0"/>
              <a:cs typeface="Roboto Slab" charset="0"/>
            </a:endParaRPr>
          </a:p>
        </p:txBody>
      </p:sp>
      <p:sp>
        <p:nvSpPr>
          <p:cNvPr id="3" name="Subtitle 2"/>
          <p:cNvSpPr>
            <a:spLocks noGrp="1"/>
          </p:cNvSpPr>
          <p:nvPr>
            <p:ph type="subTitle" idx="1"/>
          </p:nvPr>
        </p:nvSpPr>
        <p:spPr>
          <a:xfrm>
            <a:off x="1524000" y="4107365"/>
            <a:ext cx="9144000" cy="1655762"/>
          </a:xfrm>
        </p:spPr>
        <p:txBody>
          <a:bodyPr/>
          <a:lstStyle/>
          <a:p>
            <a:r>
              <a:rPr lang="en-US" dirty="0" smtClean="0">
                <a:latin typeface="Roboto Slab" charset="0"/>
                <a:ea typeface="Roboto Slab" charset="0"/>
                <a:cs typeface="Roboto Slab" charset="0"/>
              </a:rPr>
              <a:t>André Ferreira</a:t>
            </a:r>
          </a:p>
          <a:p>
            <a:r>
              <a:rPr lang="en-US" dirty="0" smtClean="0">
                <a:latin typeface="Roboto Slab" charset="0"/>
                <a:ea typeface="Roboto Slab" charset="0"/>
                <a:cs typeface="Roboto Slab" charset="0"/>
              </a:rPr>
              <a:t>Guillermo </a:t>
            </a:r>
            <a:r>
              <a:rPr lang="en-US" dirty="0" err="1" smtClean="0">
                <a:latin typeface="Roboto Slab" charset="0"/>
                <a:ea typeface="Roboto Slab" charset="0"/>
                <a:cs typeface="Roboto Slab" charset="0"/>
              </a:rPr>
              <a:t>Rubiano</a:t>
            </a:r>
            <a:endParaRPr lang="en-US" dirty="0" smtClean="0">
              <a:latin typeface="Roboto Slab" charset="0"/>
              <a:ea typeface="Roboto Slab" charset="0"/>
              <a:cs typeface="Roboto Slab" charset="0"/>
            </a:endParaRPr>
          </a:p>
          <a:p>
            <a:r>
              <a:rPr lang="en-US" dirty="0" smtClean="0">
                <a:latin typeface="Roboto Slab" charset="0"/>
                <a:ea typeface="Roboto Slab" charset="0"/>
                <a:cs typeface="Roboto Slab" charset="0"/>
              </a:rPr>
              <a:t>Eduardo Mojica-Nava</a:t>
            </a:r>
            <a:endParaRPr lang="en-US" dirty="0">
              <a:latin typeface="Roboto Slab" charset="0"/>
              <a:ea typeface="Roboto Slab" charset="0"/>
              <a:cs typeface="Roboto Slab" charset="0"/>
            </a:endParaRPr>
          </a:p>
        </p:txBody>
      </p:sp>
      <p:grpSp>
        <p:nvGrpSpPr>
          <p:cNvPr id="5" name="Group 4"/>
          <p:cNvGrpSpPr/>
          <p:nvPr/>
        </p:nvGrpSpPr>
        <p:grpSpPr>
          <a:xfrm>
            <a:off x="217237" y="6027820"/>
            <a:ext cx="3512552" cy="697833"/>
            <a:chOff x="217237" y="6027820"/>
            <a:chExt cx="3512552" cy="69783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37" y="6027821"/>
              <a:ext cx="699164" cy="697832"/>
            </a:xfrm>
            <a:prstGeom prst="rect">
              <a:avLst/>
            </a:prstGeom>
          </p:spPr>
        </p:pic>
        <p:sp>
          <p:nvSpPr>
            <p:cNvPr id="6" name="Subtitle 2"/>
            <p:cNvSpPr txBox="1">
              <a:spLocks/>
            </p:cNvSpPr>
            <p:nvPr/>
          </p:nvSpPr>
          <p:spPr>
            <a:xfrm>
              <a:off x="916401" y="6027820"/>
              <a:ext cx="2813388" cy="697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dirty="0" smtClean="0">
                  <a:ln w="3175">
                    <a:noFill/>
                  </a:ln>
                  <a:latin typeface="Pathway Gothic One" charset="0"/>
                  <a:ea typeface="Pathway Gothic One" charset="0"/>
                  <a:cs typeface="Pathway Gothic One" charset="0"/>
                </a:rPr>
                <a:t>INTERNATIONAL CONFERENCE ON COMPLEX SYSTEMS 2018</a:t>
              </a:r>
              <a:endParaRPr lang="en-US" dirty="0">
                <a:ln w="3175">
                  <a:noFill/>
                </a:ln>
                <a:latin typeface="Pathway Gothic One" charset="0"/>
                <a:ea typeface="Pathway Gothic One" charset="0"/>
                <a:cs typeface="Pathway Gothic One" charset="0"/>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046" y="5967766"/>
            <a:ext cx="2110539" cy="8179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420" y="5896000"/>
            <a:ext cx="1959811" cy="829653"/>
          </a:xfrm>
          <a:prstGeom prst="rect">
            <a:avLst/>
          </a:prstGeom>
        </p:spPr>
      </p:pic>
    </p:spTree>
    <p:extLst>
      <p:ext uri="{BB962C8B-B14F-4D97-AF65-F5344CB8AC3E}">
        <p14:creationId xmlns:p14="http://schemas.microsoft.com/office/powerpoint/2010/main" val="739394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10</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pic>
        <p:nvPicPr>
          <p:cNvPr id="12"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79" y="1603599"/>
            <a:ext cx="4496743" cy="4474961"/>
          </a:xfrm>
          <a:prstGeom prst="rect">
            <a:avLst/>
          </a:prstGeom>
        </p:spPr>
      </p:pic>
      <p:sp>
        <p:nvSpPr>
          <p:cNvPr id="13" name="Content Placeholder 2"/>
          <p:cNvSpPr>
            <a:spLocks noGrp="1"/>
          </p:cNvSpPr>
          <p:nvPr>
            <p:ph idx="1"/>
          </p:nvPr>
        </p:nvSpPr>
        <p:spPr>
          <a:xfrm>
            <a:off x="4920916" y="1744579"/>
            <a:ext cx="6432884" cy="3902995"/>
          </a:xfrm>
        </p:spPr>
        <p:txBody>
          <a:bodyPr>
            <a:normAutofit/>
          </a:bodyPr>
          <a:lstStyle/>
          <a:p>
            <a:pPr>
              <a:lnSpc>
                <a:spcPct val="150000"/>
              </a:lnSpc>
            </a:pPr>
            <a:r>
              <a:rPr lang="en-US" dirty="0" smtClean="0">
                <a:solidFill>
                  <a:srgbClr val="AF0000"/>
                </a:solidFill>
                <a:latin typeface="Roboto Slab Light" charset="0"/>
                <a:ea typeface="Roboto Slab Light" charset="0"/>
                <a:cs typeface="Roboto Slab Light" charset="0"/>
              </a:rPr>
              <a:t>Unfavorable</a:t>
            </a:r>
            <a:r>
              <a:rPr lang="en-US" dirty="0" smtClean="0">
                <a:latin typeface="Roboto Slab Light" charset="0"/>
                <a:ea typeface="Roboto Slab Light" charset="0"/>
                <a:cs typeface="Roboto Slab Light" charset="0"/>
              </a:rPr>
              <a:t> traffic conditions all around the capital city.</a:t>
            </a:r>
          </a:p>
          <a:p>
            <a:pPr>
              <a:lnSpc>
                <a:spcPct val="150000"/>
              </a:lnSpc>
            </a:pPr>
            <a:r>
              <a:rPr lang="en-US" dirty="0" smtClean="0">
                <a:solidFill>
                  <a:srgbClr val="407AAA"/>
                </a:solidFill>
                <a:latin typeface="Roboto Slab Light" charset="0"/>
                <a:ea typeface="Roboto Slab Light" charset="0"/>
                <a:cs typeface="Roboto Slab Light" charset="0"/>
              </a:rPr>
              <a:t>Regular</a:t>
            </a:r>
            <a:r>
              <a:rPr lang="en-US" dirty="0" smtClean="0">
                <a:latin typeface="Roboto Slab Light" charset="0"/>
                <a:ea typeface="Roboto Slab Light" charset="0"/>
                <a:cs typeface="Roboto Slab Light" charset="0"/>
              </a:rPr>
              <a:t> transit in parts of the east.</a:t>
            </a:r>
            <a:endParaRPr lang="en-US" dirty="0">
              <a:latin typeface="Roboto Slab Light" charset="0"/>
              <a:ea typeface="Roboto Slab Light" charset="0"/>
              <a:cs typeface="Roboto Slab Light" charset="0"/>
            </a:endParaRPr>
          </a:p>
        </p:txBody>
      </p:sp>
    </p:spTree>
    <p:extLst>
      <p:ext uri="{BB962C8B-B14F-4D97-AF65-F5344CB8AC3E}">
        <p14:creationId xmlns:p14="http://schemas.microsoft.com/office/powerpoint/2010/main" val="160858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Security Analysis</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744579"/>
            <a:ext cx="10515600" cy="3902995"/>
          </a:xfrm>
        </p:spPr>
        <p:txBody>
          <a:bodyPr/>
          <a:lstStyle/>
          <a:p>
            <a:pPr>
              <a:lnSpc>
                <a:spcPct val="150000"/>
              </a:lnSpc>
            </a:pPr>
            <a:r>
              <a:rPr lang="en-US" dirty="0" smtClean="0">
                <a:latin typeface="Roboto Slab Light" charset="0"/>
                <a:ea typeface="Roboto Slab Light" charset="0"/>
                <a:cs typeface="Roboto Slab Light" charset="0"/>
              </a:rPr>
              <a:t>Crime reports are a good measure </a:t>
            </a:r>
            <a:r>
              <a:rPr lang="en-US" b="1" dirty="0" smtClean="0">
                <a:latin typeface="Roboto Slab Light" charset="0"/>
                <a:ea typeface="Roboto Slab Light" charset="0"/>
                <a:cs typeface="Roboto Slab Light" charset="0"/>
              </a:rPr>
              <a:t>but</a:t>
            </a:r>
            <a:r>
              <a:rPr lang="en-US" dirty="0" smtClean="0">
                <a:latin typeface="Roboto Slab Light" charset="0"/>
                <a:ea typeface="Roboto Slab Light" charset="0"/>
                <a:cs typeface="Roboto Slab Light" charset="0"/>
              </a:rPr>
              <a:t> can be incomplete.</a:t>
            </a:r>
          </a:p>
          <a:p>
            <a:pPr>
              <a:lnSpc>
                <a:spcPct val="150000"/>
              </a:lnSpc>
            </a:pPr>
            <a:r>
              <a:rPr lang="en-US" dirty="0" smtClean="0">
                <a:latin typeface="Roboto Slab Light" charset="0"/>
                <a:ea typeface="Roboto Slab Light" charset="0"/>
                <a:cs typeface="Roboto Slab Light" charset="0"/>
              </a:rPr>
              <a:t>Poverty conditions have been linked with violence </a:t>
            </a:r>
            <a:r>
              <a:rPr lang="en-US" b="1" dirty="0" smtClean="0">
                <a:latin typeface="Roboto Slab Light" charset="0"/>
                <a:ea typeface="Roboto Slab Light" charset="0"/>
                <a:cs typeface="Roboto Slab Light" charset="0"/>
              </a:rPr>
              <a:t>but </a:t>
            </a:r>
            <a:r>
              <a:rPr lang="en-US" dirty="0" smtClean="0">
                <a:latin typeface="Roboto Slab Light" charset="0"/>
                <a:ea typeface="Roboto Slab Light" charset="0"/>
                <a:cs typeface="Roboto Slab Light" charset="0"/>
              </a:rPr>
              <a:t>aren’t necessarily equivalent to criminal activity.</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11</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4" name="Down Arrow 3"/>
          <p:cNvSpPr/>
          <p:nvPr/>
        </p:nvSpPr>
        <p:spPr>
          <a:xfrm>
            <a:off x="5759115" y="3882517"/>
            <a:ext cx="673769" cy="866274"/>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2542674"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charset="0"/>
                          <a:ea typeface="Roboto Slab Light" charset="0"/>
                          <a:cs typeface="Roboto Slab Light" charset="0"/>
                        </a:rPr>
                        <m:t>𝑼𝒏𝒔𝒂𝒇𝒆𝒕𝒚</m:t>
                      </m:r>
                      <m:r>
                        <a:rPr lang="en-US" sz="3200" b="1" i="1" smtClean="0">
                          <a:solidFill>
                            <a:schemeClr val="bg1"/>
                          </a:solidFill>
                          <a:latin typeface="Cambria Math" charset="0"/>
                          <a:ea typeface="Roboto Slab Light" charset="0"/>
                          <a:cs typeface="Roboto Slab Light" charset="0"/>
                        </a:rPr>
                        <m:t>_</m:t>
                      </m:r>
                      <m:r>
                        <a:rPr lang="en-US" sz="3200" b="1" i="1" smtClean="0">
                          <a:solidFill>
                            <a:schemeClr val="bg1"/>
                          </a:solidFill>
                          <a:latin typeface="Cambria Math" charset="0"/>
                          <a:ea typeface="Roboto Slab Light" charset="0"/>
                          <a:cs typeface="Roboto Slab Light" charset="0"/>
                        </a:rPr>
                        <m:t>𝒔𝒄𝒐𝒓</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𝒆</m:t>
                          </m:r>
                        </m:e>
                        <m:sub>
                          <m:r>
                            <a:rPr lang="en-US" sz="3200" b="1" i="1" smtClean="0">
                              <a:solidFill>
                                <a:schemeClr val="bg1"/>
                              </a:solidFill>
                              <a:latin typeface="Cambria Math" charset="0"/>
                              <a:ea typeface="Roboto Slab Light" charset="0"/>
                              <a:cs typeface="Roboto Slab Light" charset="0"/>
                            </a:rPr>
                            <m:t>𝒊</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𝒄</m:t>
                          </m:r>
                        </m:sub>
                      </m:s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𝑪</m:t>
                          </m:r>
                        </m:e>
                        <m: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𝒅</m:t>
                              </m:r>
                            </m:e>
                            <m:sub>
                              <m:r>
                                <a:rPr lang="en-US" sz="3200" b="1" i="1" smtClean="0">
                                  <a:solidFill>
                                    <a:schemeClr val="bg1"/>
                                  </a:solidFill>
                                  <a:latin typeface="Cambria Math" charset="0"/>
                                  <a:ea typeface="Roboto Slab Light" charset="0"/>
                                  <a:cs typeface="Roboto Slab Light" charset="0"/>
                                </a:rPr>
                                <m:t>𝒊</m:t>
                              </m:r>
                            </m:sub>
                          </m:sSub>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𝒑</m:t>
                          </m:r>
                        </m:sub>
                      </m:sSub>
                      <m:r>
                        <a:rPr lang="en-US" sz="3200" b="1" i="1" smtClean="0">
                          <a:solidFill>
                            <a:schemeClr val="bg1"/>
                          </a:solidFill>
                          <a:latin typeface="Cambria Math" charset="0"/>
                          <a:ea typeface="Roboto Slab Light" charset="0"/>
                          <a:cs typeface="Roboto Slab Light" charset="0"/>
                        </a:rPr>
                        <m:t>𝑷𝒗</m:t>
                      </m:r>
                      <m:sSub>
                        <m:sSubPr>
                          <m:ctrlPr>
                            <a:rPr lang="en-US" sz="3200" b="1" i="1" smtClean="0">
                              <a:solidFill>
                                <a:schemeClr val="bg1"/>
                              </a:solidFill>
                              <a:latin typeface="Cambria Math" charset="0"/>
                              <a:ea typeface="Roboto Slab Light" charset="0"/>
                              <a:cs typeface="Roboto Slab Light" charset="0"/>
                            </a:rPr>
                          </m:ctrlPr>
                        </m:sSubPr>
                        <m:e>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𝒓</m:t>
                              </m:r>
                            </m:e>
                            <m:sub>
                              <m:r>
                                <a:rPr lang="en-US" sz="3200" b="1" i="1" smtClean="0">
                                  <a:solidFill>
                                    <a:schemeClr val="bg1"/>
                                  </a:solidFill>
                                  <a:latin typeface="Cambria Math" charset="0"/>
                                  <a:ea typeface="Roboto Slab Light" charset="0"/>
                                  <a:cs typeface="Roboto Slab Light" charset="0"/>
                                </a:rPr>
                                <m:t>𝒅</m:t>
                              </m:r>
                            </m:sub>
                          </m:sSub>
                        </m:e>
                        <m:sub>
                          <m:r>
                            <a:rPr lang="en-US" sz="3200" b="1" i="1" smtClean="0">
                              <a:solidFill>
                                <a:schemeClr val="bg1"/>
                              </a:solidFill>
                              <a:latin typeface="Cambria Math" charset="0"/>
                              <a:ea typeface="Roboto Slab Light" charset="0"/>
                              <a:cs typeface="Roboto Slab Light" charset="0"/>
                            </a:rPr>
                            <m:t>𝒊</m:t>
                          </m:r>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2542674" y="4872573"/>
                <a:ext cx="7106653" cy="96273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9649325" y="3691054"/>
                <a:ext cx="2542675" cy="2523253"/>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𝐶</m:t>
                        </m:r>
                      </m:e>
                      <m:sub>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𝑑</m:t>
                            </m:r>
                          </m:e>
                          <m:sub>
                            <m:r>
                              <a:rPr lang="en-US" sz="1800" b="0" i="1" smtClean="0">
                                <a:solidFill>
                                  <a:schemeClr val="bg1"/>
                                </a:solidFill>
                                <a:latin typeface="Cambria Math" charset="0"/>
                                <a:ea typeface="Roboto Slab Light" charset="0"/>
                                <a:cs typeface="Roboto Slab Light" charset="0"/>
                              </a:rPr>
                              <m:t>𝑖</m:t>
                            </m:r>
                          </m:sub>
                        </m:sSub>
                      </m:sub>
                    </m:sSub>
                  </m:oMath>
                </a14:m>
                <a:r>
                  <a:rPr lang="en-US" sz="1800" dirty="0" smtClean="0">
                    <a:solidFill>
                      <a:schemeClr val="bg1"/>
                    </a:solidFill>
                    <a:latin typeface="Roboto Slab Light" charset="0"/>
                    <a:ea typeface="Roboto Slab Light" charset="0"/>
                    <a:cs typeface="Roboto Slab Light" charset="0"/>
                  </a:rPr>
                  <a:t> = Criminal density for node </a:t>
                </a:r>
                <a:r>
                  <a:rPr lang="en-US" sz="1800" dirty="0" err="1" smtClean="0">
                    <a:solidFill>
                      <a:schemeClr val="bg1"/>
                    </a:solidFill>
                    <a:latin typeface="Roboto Slab Light" charset="0"/>
                    <a:ea typeface="Roboto Slab Light" charset="0"/>
                    <a:cs typeface="Roboto Slab Light" charset="0"/>
                  </a:rPr>
                  <a:t>i</a:t>
                </a:r>
                <a:endParaRPr lang="en-US" sz="18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r>
                      <a:rPr lang="en-US" sz="1800" b="0" i="1" smtClean="0">
                        <a:solidFill>
                          <a:schemeClr val="bg1"/>
                        </a:solidFill>
                        <a:latin typeface="Cambria Math" charset="0"/>
                        <a:ea typeface="Roboto Slab Light" charset="0"/>
                        <a:cs typeface="Roboto Slab Light" charset="0"/>
                      </a:rPr>
                      <m:t>𝑃𝑣</m:t>
                    </m:r>
                    <m:sSub>
                      <m:sSubPr>
                        <m:ctrlPr>
                          <a:rPr lang="en-US" sz="1800" i="1" smtClean="0">
                            <a:solidFill>
                              <a:schemeClr val="bg1"/>
                            </a:solidFill>
                            <a:latin typeface="Cambria Math" charset="0"/>
                            <a:ea typeface="Roboto Slab Light" charset="0"/>
                            <a:cs typeface="Roboto Slab Light" charset="0"/>
                          </a:rPr>
                        </m:ctrlPr>
                      </m:sSubPr>
                      <m:e>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𝑟</m:t>
                            </m:r>
                          </m:e>
                          <m:sub>
                            <m:r>
                              <a:rPr lang="en-US" sz="1800" b="0" i="1" smtClean="0">
                                <a:solidFill>
                                  <a:schemeClr val="bg1"/>
                                </a:solidFill>
                                <a:latin typeface="Cambria Math" charset="0"/>
                                <a:ea typeface="Roboto Slab Light" charset="0"/>
                                <a:cs typeface="Roboto Slab Light" charset="0"/>
                              </a:rPr>
                              <m:t>𝑑</m:t>
                            </m:r>
                          </m:sub>
                        </m:sSub>
                      </m:e>
                      <m:sub>
                        <m:r>
                          <a:rPr lang="en-US" sz="1800" b="0" i="1" smtClean="0">
                            <a:solidFill>
                              <a:schemeClr val="bg1"/>
                            </a:solidFill>
                            <a:latin typeface="Cambria Math" charset="0"/>
                            <a:ea typeface="Roboto Slab Light" charset="0"/>
                            <a:cs typeface="Roboto Slab Light" charset="0"/>
                          </a:rPr>
                          <m:t>𝑖</m:t>
                        </m:r>
                      </m:sub>
                    </m:sSub>
                  </m:oMath>
                </a14:m>
                <a:r>
                  <a:rPr lang="en-US" sz="1800" dirty="0" smtClean="0">
                    <a:solidFill>
                      <a:schemeClr val="bg1"/>
                    </a:solidFill>
                    <a:latin typeface="Roboto Slab Light" charset="0"/>
                    <a:ea typeface="Roboto Slab Light" charset="0"/>
                    <a:cs typeface="Roboto Slab Light" charset="0"/>
                  </a:rPr>
                  <a:t> </a:t>
                </a:r>
                <a:r>
                  <a:rPr lang="en-US" sz="1800" dirty="0">
                    <a:solidFill>
                      <a:schemeClr val="bg1"/>
                    </a:solidFill>
                    <a:latin typeface="Roboto Slab Light" charset="0"/>
                    <a:ea typeface="Roboto Slab Light" charset="0"/>
                    <a:cs typeface="Roboto Slab Light" charset="0"/>
                  </a:rPr>
                  <a:t>= poverty proportion of the </a:t>
                </a:r>
                <a:r>
                  <a:rPr lang="en-US" sz="1800" dirty="0" smtClean="0">
                    <a:solidFill>
                      <a:schemeClr val="bg1"/>
                    </a:solidFill>
                    <a:latin typeface="Roboto Slab Light" charset="0"/>
                    <a:ea typeface="Roboto Slab Light" charset="0"/>
                    <a:cs typeface="Roboto Slab Light" charset="0"/>
                  </a:rPr>
                  <a:t>population for node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t>
                </a:r>
                <a:endParaRPr lang="en-US" sz="1800" dirty="0">
                  <a:solidFill>
                    <a:schemeClr val="bg1"/>
                  </a:solidFill>
                  <a:latin typeface="Roboto Slab Light" charset="0"/>
                  <a:ea typeface="Roboto Slab Light" charset="0"/>
                  <a:cs typeface="Roboto Slab Light" charset="0"/>
                </a:endParaRPr>
              </a:p>
              <a:p>
                <a:pPr marL="0" indent="0">
                  <a:lnSpc>
                    <a:spcPct val="100000"/>
                  </a:lnSpc>
                  <a:spcBef>
                    <a:spcPts val="0"/>
                  </a:spcBef>
                  <a:spcAft>
                    <a:spcPts val="6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𝑐</m:t>
                        </m:r>
                      </m:sub>
                    </m:sSub>
                    <m:r>
                      <a:rPr lang="en-US" sz="1800" b="0" i="1" smtClean="0">
                        <a:solidFill>
                          <a:schemeClr val="bg1"/>
                        </a:solidFill>
                        <a:latin typeface="Cambria Math" charset="0"/>
                        <a:ea typeface="Roboto Slab Light" charset="0"/>
                        <a:cs typeface="Roboto Slab Light" charset="0"/>
                      </a:rPr>
                      <m:t> ,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𝑝</m:t>
                        </m:r>
                      </m:sub>
                    </m:sSub>
                  </m:oMath>
                </a14:m>
                <a:r>
                  <a:rPr lang="en-US" sz="1800" dirty="0" smtClean="0">
                    <a:solidFill>
                      <a:schemeClr val="bg1"/>
                    </a:solidFill>
                    <a:latin typeface="Roboto Slab Light" charset="0"/>
                    <a:ea typeface="Roboto Slab Light" charset="0"/>
                    <a:cs typeface="Roboto Slab Light" charset="0"/>
                  </a:rPr>
                  <a:t> = crime and poverty weights</a:t>
                </a:r>
                <a:endParaRPr lang="en-US" sz="1800" dirty="0">
                  <a:solidFill>
                    <a:schemeClr val="bg1"/>
                  </a:solidFill>
                  <a:latin typeface="Roboto Slab Light" charset="0"/>
                  <a:ea typeface="Roboto Slab Light" charset="0"/>
                  <a:cs typeface="Roboto Slab Light"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9649325" y="3691054"/>
                <a:ext cx="2542675" cy="2523253"/>
              </a:xfrm>
              <a:prstGeom prst="rect">
                <a:avLst/>
              </a:prstGeom>
              <a:blipFill rotWithShape="0">
                <a:blip r:embed="rId5"/>
                <a:stretch>
                  <a:fillRect l="-2158" t="-1208" r="-3597" b="-1449"/>
                </a:stretch>
              </a:blipFill>
            </p:spPr>
            <p:txBody>
              <a:bodyPr/>
              <a:lstStyle/>
              <a:p>
                <a:r>
                  <a:rPr lang="en-US">
                    <a:noFill/>
                  </a:rPr>
                  <a:t> </a:t>
                </a:r>
              </a:p>
            </p:txBody>
          </p:sp>
        </mc:Fallback>
      </mc:AlternateContent>
    </p:spTree>
    <p:extLst>
      <p:ext uri="{BB962C8B-B14F-4D97-AF65-F5344CB8AC3E}">
        <p14:creationId xmlns:p14="http://schemas.microsoft.com/office/powerpoint/2010/main" val="2129319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Security Analysis</a:t>
            </a:r>
          </a:p>
        </p:txBody>
      </p:sp>
      <p:sp>
        <p:nvSpPr>
          <p:cNvPr id="3" name="Content Placeholder 2"/>
          <p:cNvSpPr>
            <a:spLocks noGrp="1"/>
          </p:cNvSpPr>
          <p:nvPr>
            <p:ph idx="1"/>
          </p:nvPr>
        </p:nvSpPr>
        <p:spPr>
          <a:xfrm>
            <a:off x="838200" y="1744579"/>
            <a:ext cx="5731042" cy="3902995"/>
          </a:xfrm>
        </p:spPr>
        <p:txBody>
          <a:bodyPr/>
          <a:lstStyle/>
          <a:p>
            <a:pPr>
              <a:lnSpc>
                <a:spcPct val="150000"/>
              </a:lnSpc>
            </a:pPr>
            <a:r>
              <a:rPr lang="en-US" dirty="0" smtClean="0">
                <a:latin typeface="Roboto Slab Light" charset="0"/>
                <a:ea typeface="Roboto Slab Light" charset="0"/>
                <a:cs typeface="Roboto Slab Light" charset="0"/>
              </a:rPr>
              <a:t>Crime records</a:t>
            </a:r>
          </a:p>
          <a:p>
            <a:pPr marL="0" indent="0">
              <a:lnSpc>
                <a:spcPct val="150000"/>
              </a:lnSpc>
              <a:buNone/>
            </a:pPr>
            <a:endParaRPr lang="en-US" dirty="0" smtClean="0">
              <a:latin typeface="Roboto Slab Light" charset="0"/>
              <a:ea typeface="Roboto Slab Light" charset="0"/>
              <a:cs typeface="Roboto Slab Light" charset="0"/>
            </a:endParaRPr>
          </a:p>
          <a:p>
            <a:pPr marL="0" indent="0">
              <a:lnSpc>
                <a:spcPct val="150000"/>
              </a:lnSpc>
              <a:buNone/>
            </a:pPr>
            <a:endParaRPr lang="en-US" dirty="0" smtClean="0">
              <a:latin typeface="Roboto Slab Light" charset="0"/>
              <a:ea typeface="Roboto Slab Light" charset="0"/>
              <a:cs typeface="Roboto Slab Light" charset="0"/>
            </a:endParaRPr>
          </a:p>
          <a:p>
            <a:pPr>
              <a:lnSpc>
                <a:spcPct val="150000"/>
              </a:lnSpc>
            </a:pPr>
            <a:r>
              <a:rPr lang="en-US" dirty="0" smtClean="0">
                <a:latin typeface="Roboto Slab Light" charset="0"/>
                <a:ea typeface="Roboto Slab Light" charset="0"/>
                <a:cs typeface="Roboto Slab Light" charset="0"/>
              </a:rPr>
              <a:t>Poverty conditions</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12</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Data sources</a:t>
            </a:r>
            <a:endParaRPr lang="en-US" sz="2400" dirty="0">
              <a:solidFill>
                <a:schemeClr val="bg1"/>
              </a:solidFill>
              <a:latin typeface="Roboto Slab" charset="0"/>
              <a:ea typeface="Roboto Slab" charset="0"/>
              <a:cs typeface="Roboto Slab" charset="0"/>
            </a:endParaRPr>
          </a:p>
        </p:txBody>
      </p:sp>
      <p:sp>
        <p:nvSpPr>
          <p:cNvPr id="12" name="Content Placeholder 2"/>
          <p:cNvSpPr txBox="1">
            <a:spLocks/>
          </p:cNvSpPr>
          <p:nvPr/>
        </p:nvSpPr>
        <p:spPr>
          <a:xfrm>
            <a:off x="7483642" y="1744577"/>
            <a:ext cx="3870158" cy="446972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dirty="0">
                <a:latin typeface="Roboto Slab Light" charset="0"/>
                <a:ea typeface="Roboto Slab Light" charset="0"/>
                <a:cs typeface="Roboto Slab Light" charset="0"/>
              </a:rPr>
              <a:t>59225 </a:t>
            </a:r>
            <a:r>
              <a:rPr lang="en-US" dirty="0" smtClean="0">
                <a:latin typeface="Roboto Slab Light" charset="0"/>
                <a:ea typeface="Roboto Slab Light" charset="0"/>
                <a:cs typeface="Roboto Slab Light" charset="0"/>
              </a:rPr>
              <a:t>diverse criminal activities between 2010 and 2015</a:t>
            </a:r>
          </a:p>
          <a:p>
            <a:pPr marL="0" indent="0">
              <a:lnSpc>
                <a:spcPct val="150000"/>
              </a:lnSpc>
              <a:buNone/>
            </a:pPr>
            <a:endParaRPr lang="en-US" sz="1300" dirty="0" smtClean="0">
              <a:latin typeface="Roboto Slab Light" charset="0"/>
              <a:ea typeface="Roboto Slab Light" charset="0"/>
              <a:cs typeface="Roboto Slab Light" charset="0"/>
            </a:endParaRPr>
          </a:p>
          <a:p>
            <a:pPr marL="0" indent="0">
              <a:lnSpc>
                <a:spcPct val="150000"/>
              </a:lnSpc>
              <a:buNone/>
            </a:pPr>
            <a:r>
              <a:rPr lang="en-US" dirty="0" smtClean="0">
                <a:latin typeface="Roboto Slab Light" charset="0"/>
                <a:ea typeface="Roboto Slab Light" charset="0"/>
                <a:cs typeface="Roboto Slab Light" charset="0"/>
              </a:rPr>
              <a:t>Proportion of the population living in low social stratum</a:t>
            </a:r>
            <a:endParaRPr lang="en-US" dirty="0">
              <a:latin typeface="Roboto Slab Light" charset="0"/>
              <a:ea typeface="Roboto Slab Light" charset="0"/>
              <a:cs typeface="Roboto Slab Light" charset="0"/>
            </a:endParaRPr>
          </a:p>
        </p:txBody>
      </p:sp>
      <p:grpSp>
        <p:nvGrpSpPr>
          <p:cNvPr id="20" name="Group 19"/>
          <p:cNvGrpSpPr/>
          <p:nvPr/>
        </p:nvGrpSpPr>
        <p:grpSpPr>
          <a:xfrm>
            <a:off x="4815685" y="4250156"/>
            <a:ext cx="2487483" cy="1184882"/>
            <a:chOff x="4815685" y="3432007"/>
            <a:chExt cx="2487483" cy="1184882"/>
          </a:xfrm>
        </p:grpSpPr>
        <p:grpSp>
          <p:nvGrpSpPr>
            <p:cNvPr id="15" name="Group 14"/>
            <p:cNvGrpSpPr/>
            <p:nvPr/>
          </p:nvGrpSpPr>
          <p:grpSpPr>
            <a:xfrm>
              <a:off x="4815685" y="3432007"/>
              <a:ext cx="2487483" cy="1184882"/>
              <a:chOff x="4815685" y="3432007"/>
              <a:chExt cx="2487483" cy="1184882"/>
            </a:xfrm>
          </p:grpSpPr>
          <p:sp>
            <p:nvSpPr>
              <p:cNvPr id="4" name="Right Arrow 3"/>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82558" y="3724337"/>
                <a:ext cx="2162772" cy="892552"/>
              </a:xfrm>
              <a:prstGeom prst="rect">
                <a:avLst/>
              </a:prstGeom>
            </p:spPr>
            <p:txBody>
              <a:bodyPr wrap="none">
                <a:spAutoFit/>
              </a:bodyPr>
              <a:lstStyle/>
              <a:p>
                <a:pPr algn="ctr"/>
                <a:r>
                  <a:rPr lang="en-US" sz="2000" dirty="0" smtClean="0">
                    <a:latin typeface="Roboto Slab" charset="0"/>
                    <a:ea typeface="Roboto Slab" charset="0"/>
                    <a:cs typeface="Roboto Slab" charset="0"/>
                  </a:rPr>
                  <a:t>SISCRED</a:t>
                </a:r>
                <a:br>
                  <a:rPr lang="en-US" sz="2000" dirty="0" smtClean="0">
                    <a:latin typeface="Roboto Slab" charset="0"/>
                    <a:ea typeface="Roboto Slab" charset="0"/>
                    <a:cs typeface="Roboto Slab" charset="0"/>
                  </a:rPr>
                </a:br>
                <a:r>
                  <a:rPr lang="en-US" sz="1600" dirty="0" smtClean="0">
                    <a:latin typeface="Roboto Slab" charset="0"/>
                    <a:ea typeface="Roboto Slab" charset="0"/>
                    <a:cs typeface="Roboto Slab" charset="0"/>
                  </a:rPr>
                  <a:t>Bogotá’s cultural </a:t>
                </a:r>
                <a:br>
                  <a:rPr lang="en-US" sz="1600" dirty="0" smtClean="0">
                    <a:latin typeface="Roboto Slab" charset="0"/>
                    <a:ea typeface="Roboto Slab" charset="0"/>
                    <a:cs typeface="Roboto Slab" charset="0"/>
                  </a:rPr>
                </a:br>
                <a:r>
                  <a:rPr lang="en-US" sz="1600" dirty="0" smtClean="0">
                    <a:latin typeface="Roboto Slab" charset="0"/>
                    <a:ea typeface="Roboto Slab" charset="0"/>
                    <a:cs typeface="Roboto Slab" charset="0"/>
                  </a:rPr>
                  <a:t>information system </a:t>
                </a:r>
                <a:endParaRPr lang="en-US" dirty="0">
                  <a:latin typeface="Roboto Slab" charset="0"/>
                  <a:ea typeface="Roboto Slab" charset="0"/>
                  <a:cs typeface="Roboto Slab" charset="0"/>
                </a:endParaRPr>
              </a:p>
            </p:txBody>
          </p:sp>
          <p:sp>
            <p:nvSpPr>
              <p:cNvPr id="13" name="Rectangle 12"/>
              <p:cNvSpPr/>
              <p:nvPr/>
            </p:nvSpPr>
            <p:spPr>
              <a:xfrm>
                <a:off x="4815685" y="3970558"/>
                <a:ext cx="333746" cy="646331"/>
              </a:xfrm>
              <a:prstGeom prst="rect">
                <a:avLst/>
              </a:prstGeom>
            </p:spPr>
            <p:txBody>
              <a:bodyPr wrap="none">
                <a:spAutoFit/>
              </a:bodyPr>
              <a:lstStyle/>
              <a:p>
                <a:pPr algn="ctr"/>
                <a:r>
                  <a:rPr lang="en-US" sz="360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14" name="Rectangle 13"/>
            <p:cNvSpPr/>
            <p:nvPr/>
          </p:nvSpPr>
          <p:spPr>
            <a:xfrm>
              <a:off x="6947004" y="3970557"/>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grpSp>
        <p:nvGrpSpPr>
          <p:cNvPr id="21" name="Group 20"/>
          <p:cNvGrpSpPr/>
          <p:nvPr/>
        </p:nvGrpSpPr>
        <p:grpSpPr>
          <a:xfrm>
            <a:off x="4900150" y="1928061"/>
            <a:ext cx="2414336" cy="1220978"/>
            <a:chOff x="4888832" y="3432007"/>
            <a:chExt cx="2414336" cy="1220978"/>
          </a:xfrm>
        </p:grpSpPr>
        <p:grpSp>
          <p:nvGrpSpPr>
            <p:cNvPr id="22" name="Group 21"/>
            <p:cNvGrpSpPr/>
            <p:nvPr/>
          </p:nvGrpSpPr>
          <p:grpSpPr>
            <a:xfrm>
              <a:off x="4888832" y="3432007"/>
              <a:ext cx="2414336" cy="1220978"/>
              <a:chOff x="4888832" y="3432007"/>
              <a:chExt cx="2414336" cy="1220978"/>
            </a:xfrm>
          </p:grpSpPr>
          <p:sp>
            <p:nvSpPr>
              <p:cNvPr id="24" name="Right Arrow 23"/>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91188" y="3760433"/>
                <a:ext cx="2345514" cy="892552"/>
              </a:xfrm>
              <a:prstGeom prst="rect">
                <a:avLst/>
              </a:prstGeom>
            </p:spPr>
            <p:txBody>
              <a:bodyPr wrap="none">
                <a:spAutoFit/>
              </a:bodyPr>
              <a:lstStyle/>
              <a:p>
                <a:pPr algn="ctr"/>
                <a:r>
                  <a:rPr lang="en-US" sz="2000" dirty="0">
                    <a:latin typeface="Roboto Slab" charset="0"/>
                    <a:ea typeface="Roboto Slab" charset="0"/>
                    <a:cs typeface="Roboto Slab" charset="0"/>
                  </a:rPr>
                  <a:t>Open Data </a:t>
                </a:r>
                <a:r>
                  <a:rPr lang="en-US" sz="2000" dirty="0" smtClean="0">
                    <a:latin typeface="Roboto Slab" charset="0"/>
                    <a:ea typeface="Roboto Slab" charset="0"/>
                    <a:cs typeface="Roboto Slab" charset="0"/>
                  </a:rPr>
                  <a:t>Bogotá</a:t>
                </a:r>
                <a:br>
                  <a:rPr lang="en-US" sz="2000" dirty="0" smtClean="0">
                    <a:latin typeface="Roboto Slab" charset="0"/>
                    <a:ea typeface="Roboto Slab" charset="0"/>
                    <a:cs typeface="Roboto Slab" charset="0"/>
                  </a:rPr>
                </a:br>
                <a:r>
                  <a:rPr lang="en-US" sz="1600" dirty="0">
                    <a:latin typeface="Roboto Slab" charset="0"/>
                    <a:ea typeface="Roboto Slab" charset="0"/>
                    <a:cs typeface="Roboto Slab" charset="0"/>
                  </a:rPr>
                  <a:t>city’s open data </a:t>
                </a:r>
                <a:endParaRPr lang="en-US" sz="1600" dirty="0" smtClean="0">
                  <a:latin typeface="Roboto Slab" charset="0"/>
                  <a:ea typeface="Roboto Slab" charset="0"/>
                  <a:cs typeface="Roboto Slab" charset="0"/>
                </a:endParaRPr>
              </a:p>
              <a:p>
                <a:pPr algn="ctr"/>
                <a:r>
                  <a:rPr lang="en-US" sz="1600" dirty="0" smtClean="0">
                    <a:latin typeface="Roboto Slab" charset="0"/>
                    <a:ea typeface="Roboto Slab" charset="0"/>
                    <a:cs typeface="Roboto Slab" charset="0"/>
                  </a:rPr>
                  <a:t>initiative</a:t>
                </a:r>
                <a:endParaRPr lang="en-US" dirty="0">
                  <a:latin typeface="Roboto Slab" charset="0"/>
                  <a:ea typeface="Roboto Slab" charset="0"/>
                  <a:cs typeface="Roboto Slab" charset="0"/>
                </a:endParaRPr>
              </a:p>
            </p:txBody>
          </p:sp>
          <p:sp>
            <p:nvSpPr>
              <p:cNvPr id="26" name="Rectangle 25"/>
              <p:cNvSpPr/>
              <p:nvPr/>
            </p:nvSpPr>
            <p:spPr>
              <a:xfrm>
                <a:off x="5044288" y="4006654"/>
                <a:ext cx="333746" cy="646331"/>
              </a:xfrm>
              <a:prstGeom prst="rect">
                <a:avLst/>
              </a:prstGeom>
            </p:spPr>
            <p:txBody>
              <a:bodyPr wrap="none">
                <a:spAutoFit/>
              </a:bodyPr>
              <a:lstStyle/>
              <a:p>
                <a:pPr algn="ctr"/>
                <a:r>
                  <a:rPr lang="en-US" sz="360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23" name="Rectangle 22"/>
            <p:cNvSpPr/>
            <p:nvPr/>
          </p:nvSpPr>
          <p:spPr>
            <a:xfrm>
              <a:off x="6718397" y="4006653"/>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Tree>
    <p:extLst>
      <p:ext uri="{BB962C8B-B14F-4D97-AF65-F5344CB8AC3E}">
        <p14:creationId xmlns:p14="http://schemas.microsoft.com/office/powerpoint/2010/main" val="244106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279" y="1494371"/>
            <a:ext cx="4496743" cy="4518836"/>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9" t="14632" r="1" b="76576"/>
          <a:stretch/>
        </p:blipFill>
        <p:spPr>
          <a:xfrm>
            <a:off x="-1" y="5971128"/>
            <a:ext cx="3232087" cy="243180"/>
          </a:xfrm>
          <a:prstGeom prst="rect">
            <a:avLst/>
          </a:prstGeom>
        </p:spPr>
      </p:pic>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Security Analysis</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43630" b="44190"/>
          <a:stretch/>
        </p:blipFill>
        <p:spPr>
          <a:xfrm>
            <a:off x="5715890" y="5924300"/>
            <a:ext cx="3285958" cy="33688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013" r="15375" b="61392"/>
          <a:stretch/>
        </p:blipFill>
        <p:spPr>
          <a:xfrm>
            <a:off x="2863722" y="6004242"/>
            <a:ext cx="2780729" cy="210065"/>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60285" b="27535"/>
          <a:stretch/>
        </p:blipFill>
        <p:spPr>
          <a:xfrm>
            <a:off x="8047564" y="5971128"/>
            <a:ext cx="3285958" cy="336885"/>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066" t="77250" r="38733" b="15155"/>
          <a:stretch/>
        </p:blipFill>
        <p:spPr>
          <a:xfrm>
            <a:off x="10273831" y="6004242"/>
            <a:ext cx="1846730" cy="210065"/>
          </a:xfrm>
          <a:prstGeom prst="rect">
            <a:avLst/>
          </a:prstGeom>
        </p:spPr>
      </p:pic>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13</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sp>
        <p:nvSpPr>
          <p:cNvPr id="12" name="Content Placeholder 2"/>
          <p:cNvSpPr txBox="1">
            <a:spLocks/>
          </p:cNvSpPr>
          <p:nvPr/>
        </p:nvSpPr>
        <p:spPr>
          <a:xfrm>
            <a:off x="4920916" y="1744579"/>
            <a:ext cx="6432884" cy="3902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dirty="0" smtClean="0">
                <a:solidFill>
                  <a:srgbClr val="7CFC00"/>
                </a:solidFill>
                <a:latin typeface="Roboto Slab Light" charset="0"/>
                <a:ea typeface="Roboto Slab Light" charset="0"/>
                <a:cs typeface="Roboto Slab Light" charset="0"/>
              </a:rPr>
              <a:t>Safer</a:t>
            </a:r>
            <a:r>
              <a:rPr lang="en-US" dirty="0" smtClean="0">
                <a:latin typeface="Roboto Slab Light" charset="0"/>
                <a:ea typeface="Roboto Slab Light" charset="0"/>
                <a:cs typeface="Roboto Slab Light" charset="0"/>
              </a:rPr>
              <a:t> central/northern region.</a:t>
            </a:r>
          </a:p>
          <a:p>
            <a:pPr>
              <a:lnSpc>
                <a:spcPct val="150000"/>
              </a:lnSpc>
            </a:pPr>
            <a:r>
              <a:rPr lang="en-US" dirty="0" smtClean="0">
                <a:solidFill>
                  <a:srgbClr val="AF0000"/>
                </a:solidFill>
                <a:latin typeface="Roboto Slab Light" charset="0"/>
                <a:ea typeface="Roboto Slab Light" charset="0"/>
                <a:cs typeface="Roboto Slab Light" charset="0"/>
              </a:rPr>
              <a:t>Unsafe</a:t>
            </a:r>
            <a:r>
              <a:rPr lang="en-US" dirty="0" smtClean="0">
                <a:latin typeface="Roboto Slab Light" charset="0"/>
                <a:ea typeface="Roboto Slab Light" charset="0"/>
                <a:cs typeface="Roboto Slab Light" charset="0"/>
              </a:rPr>
              <a:t> south and border regions.</a:t>
            </a:r>
          </a:p>
          <a:p>
            <a:pPr>
              <a:lnSpc>
                <a:spcPct val="150000"/>
              </a:lnSpc>
            </a:pPr>
            <a:r>
              <a:rPr lang="en-US" dirty="0" smtClean="0">
                <a:latin typeface="Roboto Slab Light" charset="0"/>
                <a:ea typeface="Roboto Slab Light" charset="0"/>
                <a:cs typeface="Roboto Slab Light" charset="0"/>
              </a:rPr>
              <a:t>Southern </a:t>
            </a:r>
            <a:r>
              <a:rPr lang="en-US" dirty="0" smtClean="0">
                <a:ln>
                  <a:solidFill>
                    <a:srgbClr val="363600"/>
                  </a:solidFill>
                </a:ln>
                <a:solidFill>
                  <a:srgbClr val="FFFF00"/>
                </a:solidFill>
                <a:latin typeface="Roboto Slab Light" charset="0"/>
                <a:ea typeface="Roboto Slab Light" charset="0"/>
                <a:cs typeface="Roboto Slab Light" charset="0"/>
              </a:rPr>
              <a:t>police stations </a:t>
            </a:r>
            <a:r>
              <a:rPr lang="en-US" dirty="0" smtClean="0">
                <a:latin typeface="Roboto Slab Light" charset="0"/>
                <a:ea typeface="Roboto Slab Light" charset="0"/>
                <a:cs typeface="Roboto Slab Light" charset="0"/>
              </a:rPr>
              <a:t>are currently ineffective.</a:t>
            </a:r>
            <a:endParaRPr lang="en-US" dirty="0">
              <a:latin typeface="Roboto Slab Light" charset="0"/>
              <a:ea typeface="Roboto Slab Light" charset="0"/>
              <a:cs typeface="Roboto Slab Light" charset="0"/>
            </a:endParaRPr>
          </a:p>
        </p:txBody>
      </p:sp>
    </p:spTree>
    <p:extLst>
      <p:ext uri="{BB962C8B-B14F-4D97-AF65-F5344CB8AC3E}">
        <p14:creationId xmlns:p14="http://schemas.microsoft.com/office/powerpoint/2010/main" val="1195483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Best path routing</a:t>
            </a:r>
          </a:p>
        </p:txBody>
      </p:sp>
      <p:sp>
        <p:nvSpPr>
          <p:cNvPr id="3" name="Content Placeholder 2"/>
          <p:cNvSpPr>
            <a:spLocks noGrp="1"/>
          </p:cNvSpPr>
          <p:nvPr>
            <p:ph idx="1"/>
          </p:nvPr>
        </p:nvSpPr>
        <p:spPr>
          <a:xfrm>
            <a:off x="838200" y="1744579"/>
            <a:ext cx="10515600" cy="3902995"/>
          </a:xfrm>
        </p:spPr>
        <p:txBody>
          <a:bodyPr/>
          <a:lstStyle/>
          <a:p>
            <a:pPr>
              <a:lnSpc>
                <a:spcPct val="150000"/>
              </a:lnSpc>
            </a:pPr>
            <a:r>
              <a:rPr lang="en-US" dirty="0" smtClean="0">
                <a:latin typeface="Roboto Slab Light" charset="0"/>
                <a:ea typeface="Roboto Slab Light" charset="0"/>
                <a:cs typeface="Roboto Slab Light" charset="0"/>
              </a:rPr>
              <a:t>Distance affects travel time </a:t>
            </a:r>
            <a:r>
              <a:rPr lang="en-US" b="1" dirty="0" smtClean="0">
                <a:latin typeface="Roboto Slab Light" charset="0"/>
                <a:ea typeface="Roboto Slab Light" charset="0"/>
                <a:cs typeface="Roboto Slab Light" charset="0"/>
              </a:rPr>
              <a:t>but</a:t>
            </a:r>
            <a:r>
              <a:rPr lang="en-US" dirty="0" smtClean="0">
                <a:latin typeface="Roboto Slab Light" charset="0"/>
                <a:ea typeface="Roboto Slab Light" charset="0"/>
                <a:cs typeface="Roboto Slab Light" charset="0"/>
              </a:rPr>
              <a:t> traffic also has an impact.</a:t>
            </a:r>
          </a:p>
          <a:p>
            <a:pPr>
              <a:lnSpc>
                <a:spcPct val="150000"/>
              </a:lnSpc>
            </a:pPr>
            <a:r>
              <a:rPr lang="en-US" dirty="0" smtClean="0">
                <a:latin typeface="Roboto Slab Light" charset="0"/>
                <a:ea typeface="Roboto Slab Light" charset="0"/>
                <a:cs typeface="Roboto Slab Light" charset="0"/>
              </a:rPr>
              <a:t>Some people </a:t>
            </a:r>
            <a:r>
              <a:rPr lang="en-US" b="1" dirty="0" smtClean="0">
                <a:latin typeface="Roboto Slab Light" charset="0"/>
                <a:ea typeface="Roboto Slab Light" charset="0"/>
                <a:cs typeface="Roboto Slab Light" charset="0"/>
              </a:rPr>
              <a:t>may</a:t>
            </a:r>
            <a:r>
              <a:rPr lang="en-US" dirty="0" smtClean="0">
                <a:latin typeface="Roboto Slab Light" charset="0"/>
                <a:ea typeface="Roboto Slab Light" charset="0"/>
                <a:cs typeface="Roboto Slab Light" charset="0"/>
              </a:rPr>
              <a:t> want to minimize safety risks </a:t>
            </a:r>
            <a:r>
              <a:rPr lang="en-US" dirty="0">
                <a:latin typeface="Roboto Slab Light" charset="0"/>
                <a:ea typeface="Roboto Slab Light" charset="0"/>
                <a:cs typeface="Roboto Slab Light" charset="0"/>
              </a:rPr>
              <a:t> </a:t>
            </a:r>
            <a:r>
              <a:rPr lang="en-US" dirty="0" smtClean="0">
                <a:latin typeface="Roboto Slab Light" charset="0"/>
                <a:ea typeface="Roboto Slab Light" charset="0"/>
                <a:cs typeface="Roboto Slab Light" charset="0"/>
              </a:rPr>
              <a:t>          during trips.</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14</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4" name="Down Arrow 3"/>
          <p:cNvSpPr/>
          <p:nvPr/>
        </p:nvSpPr>
        <p:spPr>
          <a:xfrm>
            <a:off x="5759115" y="3882517"/>
            <a:ext cx="673769" cy="866274"/>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2542674"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ctr">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𝒘</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𝒅</m:t>
                          </m:r>
                        </m:sub>
                      </m:s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𝒅𝒊𝒔𝒕</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𝒔</m:t>
                          </m:r>
                        </m:sub>
                      </m:sSub>
                      <m:r>
                        <a:rPr lang="en-US" sz="3200" b="1" i="1" smtClean="0">
                          <a:solidFill>
                            <a:schemeClr val="bg1"/>
                          </a:solidFill>
                          <a:latin typeface="Cambria Math" charset="0"/>
                          <a:ea typeface="Roboto Slab Light" charset="0"/>
                          <a:cs typeface="Roboto Slab Light" charset="0"/>
                        </a:rPr>
                        <m:t>𝒔𝒂</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𝒇</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𝒕</m:t>
                          </m:r>
                        </m:sub>
                      </m:sSub>
                      <m:sSub>
                        <m:sSubPr>
                          <m:ctrlPr>
                            <a:rPr lang="en-US" sz="3200" b="1" i="1">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𝒕𝒓𝒂𝒇</m:t>
                          </m:r>
                        </m:e>
                        <m:sub>
                          <m:r>
                            <a:rPr lang="en-US" sz="3200" b="1" i="1">
                              <a:solidFill>
                                <a:schemeClr val="bg1"/>
                              </a:solidFill>
                              <a:latin typeface="Cambria Math" charset="0"/>
                              <a:ea typeface="Roboto Slab Light" charset="0"/>
                              <a:cs typeface="Roboto Slab Light" charset="0"/>
                            </a:rPr>
                            <m:t>𝒊𝒋</m:t>
                          </m:r>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2542674" y="4872573"/>
                <a:ext cx="7106653" cy="96273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9649325" y="3164306"/>
                <a:ext cx="2542675" cy="3050002"/>
              </a:xfrm>
              <a:prstGeom prst="rect">
                <a:avLst/>
              </a:prstGeom>
              <a:solidFill>
                <a:srgbClr val="55A3E2"/>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i="1" smtClean="0">
                            <a:solidFill>
                              <a:schemeClr val="bg1"/>
                            </a:solidFill>
                            <a:latin typeface="Cambria Math" charset="0"/>
                            <a:ea typeface="Roboto Slab Light" charset="0"/>
                            <a:cs typeface="Roboto Slab Light" charset="0"/>
                          </a:rPr>
                          <m:t>𝑤</m:t>
                        </m:r>
                      </m:e>
                      <m:sub>
                        <m:r>
                          <a:rPr lang="en-US" sz="1800" b="0" i="1" smtClean="0">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Edge weight between nodes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and j</a:t>
                </a:r>
                <a:endParaRPr lang="en-US" sz="18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𝑑𝑖𝑠𝑡</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a:t>
                </a:r>
                <a:r>
                  <a:rPr lang="en-US" sz="1800" dirty="0">
                    <a:solidFill>
                      <a:schemeClr val="bg1"/>
                    </a:solidFill>
                    <a:latin typeface="Roboto Slab Light" charset="0"/>
                    <a:ea typeface="Roboto Slab Light" charset="0"/>
                    <a:cs typeface="Roboto Slab Light" charset="0"/>
                  </a:rPr>
                  <a:t>= </a:t>
                </a:r>
                <a:r>
                  <a:rPr lang="en-US" sz="1800" dirty="0" smtClean="0">
                    <a:solidFill>
                      <a:schemeClr val="bg1"/>
                    </a:solidFill>
                    <a:latin typeface="Roboto Slab Light" charset="0"/>
                    <a:ea typeface="Roboto Slab Light" charset="0"/>
                    <a:cs typeface="Roboto Slab Light" charset="0"/>
                  </a:rPr>
                  <a:t>Distance between nodes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and j</a:t>
                </a:r>
              </a:p>
              <a:p>
                <a:pPr marL="0" indent="0">
                  <a:lnSpc>
                    <a:spcPct val="100000"/>
                  </a:lnSpc>
                  <a:spcBef>
                    <a:spcPts val="0"/>
                  </a:spcBef>
                  <a:spcAft>
                    <a:spcPts val="1200"/>
                  </a:spcAft>
                  <a:buNone/>
                </a:pPr>
                <a14:m>
                  <m:oMath xmlns:m="http://schemas.openxmlformats.org/officeDocument/2006/math">
                    <m:r>
                      <a:rPr lang="en-US" sz="1800" b="0" i="1">
                        <a:solidFill>
                          <a:schemeClr val="bg1"/>
                        </a:solidFill>
                        <a:latin typeface="Cambria Math" charset="0"/>
                        <a:ea typeface="Roboto Slab Light" charset="0"/>
                        <a:cs typeface="Roboto Slab Light" charset="0"/>
                      </a:rPr>
                      <m:t>𝑠𝑎</m:t>
                    </m:r>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𝑓</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Average unsafety scores.</a:t>
                </a:r>
              </a:p>
              <a:p>
                <a:pPr marL="0" indent="0">
                  <a:lnSpc>
                    <a:spcPct val="100000"/>
                  </a:lnSpc>
                  <a:spcBef>
                    <a:spcPts val="0"/>
                  </a:spcBef>
                  <a:spcAft>
                    <a:spcPts val="1200"/>
                  </a:spcAft>
                  <a:buNone/>
                </a:pPr>
                <a14:m>
                  <m:oMath xmlns:m="http://schemas.openxmlformats.org/officeDocument/2006/math">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𝑡𝑟𝑎𝑓</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Average traffic scores.</a:t>
                </a:r>
                <a:endParaRPr lang="en-US" sz="1800" dirty="0">
                  <a:solidFill>
                    <a:schemeClr val="bg1"/>
                  </a:solidFill>
                  <a:latin typeface="Roboto Slab Light" charset="0"/>
                  <a:ea typeface="Roboto Slab Light" charset="0"/>
                  <a:cs typeface="Roboto Slab Light" charset="0"/>
                </a:endParaRPr>
              </a:p>
              <a:p>
                <a:pPr marL="0" indent="0">
                  <a:lnSpc>
                    <a:spcPct val="100000"/>
                  </a:lnSpc>
                  <a:spcBef>
                    <a:spcPts val="0"/>
                  </a:spcBef>
                  <a:spcAft>
                    <a:spcPts val="6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𝑑</m:t>
                        </m:r>
                      </m:sub>
                    </m:sSub>
                    <m:r>
                      <a:rPr lang="en-US" sz="1800" b="0" i="1" smtClean="0">
                        <a:solidFill>
                          <a:schemeClr val="bg1"/>
                        </a:solidFill>
                        <a:latin typeface="Cambria Math" charset="0"/>
                        <a:ea typeface="Roboto Slab Light" charset="0"/>
                        <a:cs typeface="Roboto Slab Light" charset="0"/>
                      </a:rPr>
                      <m:t> ,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𝑠</m:t>
                        </m:r>
                      </m:sub>
                    </m:sSub>
                    <m:r>
                      <a:rPr lang="en-US" sz="1800" b="0" i="1" smtClean="0">
                        <a:solidFill>
                          <a:schemeClr val="bg1"/>
                        </a:solidFill>
                        <a:latin typeface="Cambria Math" charset="0"/>
                        <a:ea typeface="Roboto Slab Light" charset="0"/>
                        <a:cs typeface="Roboto Slab Light" charset="0"/>
                      </a:rPr>
                      <m:t>,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𝑡</m:t>
                        </m:r>
                      </m:sub>
                    </m:sSub>
                  </m:oMath>
                </a14:m>
                <a:r>
                  <a:rPr lang="en-US" sz="1800" dirty="0" smtClean="0">
                    <a:solidFill>
                      <a:schemeClr val="bg1"/>
                    </a:solidFill>
                    <a:latin typeface="Roboto Slab Light" charset="0"/>
                    <a:ea typeface="Roboto Slab Light" charset="0"/>
                    <a:cs typeface="Roboto Slab Light" charset="0"/>
                  </a:rPr>
                  <a:t> = distance, safety and traffic weights.</a:t>
                </a:r>
                <a:endParaRPr lang="en-US" sz="1800" dirty="0">
                  <a:solidFill>
                    <a:schemeClr val="bg1"/>
                  </a:solidFill>
                  <a:latin typeface="Roboto Slab Light" charset="0"/>
                  <a:ea typeface="Roboto Slab Light" charset="0"/>
                  <a:cs typeface="Roboto Slab Light"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9649325" y="3164306"/>
                <a:ext cx="2542675" cy="3050002"/>
              </a:xfrm>
              <a:prstGeom prst="rect">
                <a:avLst/>
              </a:prstGeom>
              <a:blipFill rotWithShape="0">
                <a:blip r:embed="rId5"/>
                <a:stretch>
                  <a:fillRect l="-1679" t="-2000" b="-2600"/>
                </a:stretch>
              </a:blipFill>
            </p:spPr>
            <p:txBody>
              <a:bodyPr/>
              <a:lstStyle/>
              <a:p>
                <a:r>
                  <a:rPr lang="en-US">
                    <a:noFill/>
                  </a:rPr>
                  <a:t> </a:t>
                </a:r>
              </a:p>
            </p:txBody>
          </p:sp>
        </mc:Fallback>
      </mc:AlternateContent>
    </p:spTree>
    <p:extLst>
      <p:ext uri="{BB962C8B-B14F-4D97-AF65-F5344CB8AC3E}">
        <p14:creationId xmlns:p14="http://schemas.microsoft.com/office/powerpoint/2010/main" val="649620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normAutofit/>
          </a:bodyPr>
          <a:lstStyle/>
          <a:p>
            <a:r>
              <a:rPr lang="en-US" dirty="0">
                <a:solidFill>
                  <a:schemeClr val="bg1"/>
                </a:solidFill>
                <a:latin typeface="Roboto Slab" charset="0"/>
                <a:ea typeface="Roboto Slab" charset="0"/>
                <a:cs typeface="Roboto Slab" charset="0"/>
              </a:rPr>
              <a:t> Best path </a:t>
            </a:r>
            <a:r>
              <a:rPr lang="en-US" dirty="0" smtClean="0">
                <a:solidFill>
                  <a:schemeClr val="bg1"/>
                </a:solidFill>
                <a:latin typeface="Roboto Slab" charset="0"/>
                <a:ea typeface="Roboto Slab" charset="0"/>
                <a:cs typeface="Roboto Slab" charset="0"/>
              </a:rPr>
              <a:t>routing</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15</a:t>
            </a:fld>
            <a:endParaRPr lang="en-US" sz="2000" dirty="0">
              <a:solidFill>
                <a:schemeClr val="bg1"/>
              </a:solidFill>
              <a:latin typeface="Roboto Slab" charset="0"/>
              <a:ea typeface="Roboto Slab" charset="0"/>
              <a:cs typeface="Roboto Slab" charset="0"/>
            </a:endParaRPr>
          </a:p>
        </p:txBody>
      </p:sp>
      <p:sp>
        <p:nvSpPr>
          <p:cNvPr id="13"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3279" y="1494371"/>
            <a:ext cx="4496743" cy="4518836"/>
          </a:xfrm>
        </p:spPr>
      </p:pic>
      <p:pic>
        <p:nvPicPr>
          <p:cNvPr id="1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614" y="1494371"/>
            <a:ext cx="4496743" cy="4518836"/>
          </a:xfrm>
          <a:prstGeom prst="rect">
            <a:avLst/>
          </a:prstGeom>
        </p:spPr>
      </p:pic>
      <p:pic>
        <p:nvPicPr>
          <p:cNvPr id="16" name="Content Placeholder 3"/>
          <p:cNvPicPr>
            <a:picLocks noChangeAspect="1"/>
          </p:cNvPicPr>
          <p:nvPr/>
        </p:nvPicPr>
        <p:blipFill rotWithShape="1">
          <a:blip r:embed="rId5">
            <a:alphaModFix amt="70000"/>
            <a:extLst>
              <a:ext uri="{28A0092B-C50C-407E-A947-70E740481C1C}">
                <a14:useLocalDpi xmlns:a14="http://schemas.microsoft.com/office/drawing/2010/main" val="0"/>
              </a:ext>
            </a:extLst>
          </a:blip>
          <a:srcRect l="7119" t="2374" r="3754" b="6624"/>
          <a:stretch/>
        </p:blipFill>
        <p:spPr>
          <a:xfrm>
            <a:off x="233279" y="1467853"/>
            <a:ext cx="4468625" cy="4643093"/>
          </a:xfrm>
          <a:prstGeom prst="rect">
            <a:avLst/>
          </a:prstGeom>
        </p:spPr>
      </p:pic>
      <p:pic>
        <p:nvPicPr>
          <p:cNvPr id="17" name="Content Placeholder 3"/>
          <p:cNvPicPr>
            <a:picLocks noChangeAspect="1"/>
          </p:cNvPicPr>
          <p:nvPr/>
        </p:nvPicPr>
        <p:blipFill rotWithShape="1">
          <a:blip r:embed="rId6">
            <a:alphaModFix amt="70000"/>
            <a:extLst>
              <a:ext uri="{28A0092B-C50C-407E-A947-70E740481C1C}">
                <a14:useLocalDpi xmlns:a14="http://schemas.microsoft.com/office/drawing/2010/main" val="0"/>
              </a:ext>
            </a:extLst>
          </a:blip>
          <a:srcRect l="7602" t="3578" r="3526" b="5896"/>
          <a:stretch/>
        </p:blipFill>
        <p:spPr>
          <a:xfrm>
            <a:off x="7370615" y="1450899"/>
            <a:ext cx="4496742" cy="4661258"/>
          </a:xfrm>
          <a:prstGeom prst="rect">
            <a:avLst/>
          </a:prstGeom>
        </p:spPr>
      </p:pic>
    </p:spTree>
    <p:extLst>
      <p:ext uri="{BB962C8B-B14F-4D97-AF65-F5344CB8AC3E}">
        <p14:creationId xmlns:p14="http://schemas.microsoft.com/office/powerpoint/2010/main" val="1372591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3517" t="16002" r="42247" b="11312"/>
          <a:stretch/>
        </p:blipFill>
        <p:spPr>
          <a:xfrm>
            <a:off x="1416908" y="1299410"/>
            <a:ext cx="2413687" cy="4689497"/>
          </a:xfrm>
          <a:prstGeom prst="rect">
            <a:avLst/>
          </a:prstGeom>
        </p:spPr>
      </p:pic>
      <p:grpSp>
        <p:nvGrpSpPr>
          <p:cNvPr id="77" name="Group 76"/>
          <p:cNvGrpSpPr/>
          <p:nvPr/>
        </p:nvGrpSpPr>
        <p:grpSpPr>
          <a:xfrm>
            <a:off x="2344315" y="2520746"/>
            <a:ext cx="1354855" cy="1594156"/>
            <a:chOff x="2344020" y="2511119"/>
            <a:chExt cx="1354855" cy="1594156"/>
          </a:xfrm>
        </p:grpSpPr>
        <p:cxnSp>
          <p:nvCxnSpPr>
            <p:cNvPr id="63" name="Straight Connector 62"/>
            <p:cNvCxnSpPr/>
            <p:nvPr/>
          </p:nvCxnSpPr>
          <p:spPr>
            <a:xfrm>
              <a:off x="2344020" y="2511119"/>
              <a:ext cx="1354855" cy="857556"/>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251200" y="3343275"/>
              <a:ext cx="419100" cy="762000"/>
            </a:xfrm>
            <a:prstGeom prst="straightConnector1">
              <a:avLst/>
            </a:prstGeom>
            <a:ln w="76200">
              <a:solidFill>
                <a:srgbClr val="55A3E2"/>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380886" y="1906223"/>
            <a:ext cx="4961202" cy="3157787"/>
          </a:xfrm>
        </p:spPr>
      </p:pic>
      <p:pic>
        <p:nvPicPr>
          <p:cNvPr id="13" name="Picture 12"/>
          <p:cNvPicPr>
            <a:picLocks noChangeAspect="1"/>
          </p:cNvPicPr>
          <p:nvPr/>
        </p:nvPicPr>
        <p:blipFill>
          <a:blip r:embed="rId5"/>
          <a:stretch>
            <a:fillRect/>
          </a:stretch>
        </p:blipFill>
        <p:spPr>
          <a:xfrm>
            <a:off x="5565210" y="1802461"/>
            <a:ext cx="6492838" cy="3833300"/>
          </a:xfrm>
          <a:prstGeom prst="rect">
            <a:avLst/>
          </a:prstGeom>
        </p:spPr>
      </p:pic>
      <p:grpSp>
        <p:nvGrpSpPr>
          <p:cNvPr id="46" name="Group 45"/>
          <p:cNvGrpSpPr/>
          <p:nvPr/>
        </p:nvGrpSpPr>
        <p:grpSpPr>
          <a:xfrm>
            <a:off x="1424668" y="5248648"/>
            <a:ext cx="2413689" cy="731107"/>
            <a:chOff x="1416906" y="5257799"/>
            <a:chExt cx="2413689" cy="731107"/>
          </a:xfrm>
        </p:grpSpPr>
        <p:sp>
          <p:nvSpPr>
            <p:cNvPr id="16" name="Rectangle 15"/>
            <p:cNvSpPr/>
            <p:nvPr/>
          </p:nvSpPr>
          <p:spPr>
            <a:xfrm>
              <a:off x="1416908" y="5257799"/>
              <a:ext cx="2413687" cy="731107"/>
            </a:xfrm>
            <a:prstGeom prst="rect">
              <a:avLst/>
            </a:prstGeom>
            <a:solidFill>
              <a:srgbClr val="40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934308" y="5322277"/>
              <a:ext cx="1758461" cy="240323"/>
            </a:xfrm>
            <a:prstGeom prst="roundRect">
              <a:avLst/>
            </a:prstGeom>
            <a:solidFill>
              <a:schemeClr val="accent1">
                <a:lumMod val="20000"/>
                <a:lumOff val="80000"/>
              </a:schemeClr>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chemeClr val="tx1"/>
                  </a:solidFill>
                  <a:latin typeface="Roboto Slab" charset="0"/>
                  <a:ea typeface="Roboto Slab" charset="0"/>
                  <a:cs typeface="Roboto Slab" charset="0"/>
                </a:rPr>
                <a:t>Iglesia</a:t>
              </a:r>
              <a:r>
                <a:rPr lang="en-US" sz="1050" dirty="0" smtClean="0">
                  <a:solidFill>
                    <a:schemeClr val="tx1"/>
                  </a:solidFill>
                  <a:latin typeface="Roboto Slab" charset="0"/>
                  <a:ea typeface="Roboto Slab" charset="0"/>
                  <a:cs typeface="Roboto Slab" charset="0"/>
                </a:rPr>
                <a:t> San Juan de Dios</a:t>
              </a:r>
              <a:endParaRPr lang="en-US" sz="1050" dirty="0">
                <a:solidFill>
                  <a:schemeClr val="tx1"/>
                </a:solidFill>
                <a:latin typeface="Roboto Slab" charset="0"/>
                <a:ea typeface="Roboto Slab" charset="0"/>
                <a:cs typeface="Roboto Slab" charset="0"/>
              </a:endParaRPr>
            </a:p>
          </p:txBody>
        </p:sp>
        <p:sp>
          <p:nvSpPr>
            <p:cNvPr id="18" name="Rounded Rectangle 17"/>
            <p:cNvSpPr/>
            <p:nvPr/>
          </p:nvSpPr>
          <p:spPr>
            <a:xfrm>
              <a:off x="1934308" y="5642558"/>
              <a:ext cx="1758461" cy="240323"/>
            </a:xfrm>
            <a:prstGeom prst="roundRect">
              <a:avLst/>
            </a:prstGeom>
            <a:solidFill>
              <a:schemeClr val="accent1">
                <a:lumMod val="20000"/>
                <a:lumOff val="80000"/>
              </a:schemeClr>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latin typeface="Roboto Slab" charset="0"/>
                  <a:ea typeface="Roboto Slab" charset="0"/>
                  <a:cs typeface="Roboto Slab" charset="0"/>
                </a:rPr>
                <a:t>Plaza de Bolívar</a:t>
              </a:r>
              <a:endParaRPr lang="en-US" sz="1050" dirty="0">
                <a:solidFill>
                  <a:schemeClr val="tx1"/>
                </a:solidFill>
                <a:latin typeface="Roboto Slab" charset="0"/>
                <a:ea typeface="Roboto Slab" charset="0"/>
                <a:cs typeface="Roboto Slab" charset="0"/>
              </a:endParaRPr>
            </a:p>
          </p:txBody>
        </p:sp>
        <p:sp>
          <p:nvSpPr>
            <p:cNvPr id="20" name="TextBox 19"/>
            <p:cNvSpPr txBox="1"/>
            <p:nvPr/>
          </p:nvSpPr>
          <p:spPr>
            <a:xfrm>
              <a:off x="1416906" y="5322276"/>
              <a:ext cx="576015" cy="253916"/>
            </a:xfrm>
            <a:prstGeom prst="rect">
              <a:avLst/>
            </a:prstGeom>
            <a:noFill/>
          </p:spPr>
          <p:txBody>
            <a:bodyPr wrap="square" rtlCol="0">
              <a:spAutoFit/>
            </a:bodyPr>
            <a:lstStyle/>
            <a:p>
              <a:r>
                <a:rPr lang="en-US" sz="1050" dirty="0" smtClean="0">
                  <a:solidFill>
                    <a:schemeClr val="bg1"/>
                  </a:solidFill>
                  <a:latin typeface="Roboto Slab" charset="0"/>
                  <a:ea typeface="Roboto Slab" charset="0"/>
                  <a:cs typeface="Roboto Slab" charset="0"/>
                </a:rPr>
                <a:t>From:</a:t>
              </a:r>
              <a:endParaRPr lang="en-US" sz="1050" dirty="0">
                <a:solidFill>
                  <a:schemeClr val="bg1"/>
                </a:solidFill>
                <a:latin typeface="Roboto Slab" charset="0"/>
                <a:ea typeface="Roboto Slab" charset="0"/>
                <a:cs typeface="Roboto Slab" charset="0"/>
              </a:endParaRPr>
            </a:p>
          </p:txBody>
        </p:sp>
        <p:sp>
          <p:nvSpPr>
            <p:cNvPr id="21" name="TextBox 20"/>
            <p:cNvSpPr txBox="1"/>
            <p:nvPr/>
          </p:nvSpPr>
          <p:spPr>
            <a:xfrm>
              <a:off x="1416906" y="5635761"/>
              <a:ext cx="576015" cy="253916"/>
            </a:xfrm>
            <a:prstGeom prst="rect">
              <a:avLst/>
            </a:prstGeom>
            <a:noFill/>
          </p:spPr>
          <p:txBody>
            <a:bodyPr wrap="square" rtlCol="0">
              <a:spAutoFit/>
            </a:bodyPr>
            <a:lstStyle/>
            <a:p>
              <a:r>
                <a:rPr lang="en-US" sz="1050" dirty="0" smtClean="0">
                  <a:solidFill>
                    <a:schemeClr val="bg1"/>
                  </a:solidFill>
                  <a:latin typeface="Roboto Slab" charset="0"/>
                  <a:ea typeface="Roboto Slab" charset="0"/>
                  <a:cs typeface="Roboto Slab" charset="0"/>
                </a:rPr>
                <a:t>To:</a:t>
              </a:r>
              <a:endParaRPr lang="en-US" sz="1050" dirty="0">
                <a:solidFill>
                  <a:schemeClr val="bg1"/>
                </a:solidFill>
                <a:latin typeface="Roboto Slab" charset="0"/>
                <a:ea typeface="Roboto Slab" charset="0"/>
                <a:cs typeface="Roboto Slab" charset="0"/>
              </a:endParaRPr>
            </a:p>
          </p:txBody>
        </p:sp>
      </p:grpSp>
      <p:sp>
        <p:nvSpPr>
          <p:cNvPr id="47" name="Rectangle 46"/>
          <p:cNvSpPr/>
          <p:nvPr/>
        </p:nvSpPr>
        <p:spPr>
          <a:xfrm>
            <a:off x="1348230" y="5976082"/>
            <a:ext cx="2548994" cy="27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413359" y="1297715"/>
            <a:ext cx="2435065" cy="1524943"/>
            <a:chOff x="1415883" y="1264427"/>
            <a:chExt cx="2435065" cy="1524943"/>
          </a:xfrm>
        </p:grpSpPr>
        <p:sp>
          <p:nvSpPr>
            <p:cNvPr id="31" name="Rectangle 30"/>
            <p:cNvSpPr/>
            <p:nvPr/>
          </p:nvSpPr>
          <p:spPr>
            <a:xfrm>
              <a:off x="1415883" y="1264427"/>
              <a:ext cx="2413687" cy="1524943"/>
            </a:xfrm>
            <a:prstGeom prst="rect">
              <a:avLst/>
            </a:prstGeom>
            <a:solidFill>
              <a:srgbClr val="40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15883" y="1267212"/>
              <a:ext cx="2435065" cy="535249"/>
            </a:xfrm>
            <a:prstGeom prst="rect">
              <a:avLst/>
            </a:prstGeom>
            <a:solidFill>
              <a:srgbClr val="55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Priorities</a:t>
              </a:r>
              <a:endParaRPr lang="en-US"/>
            </a:p>
          </p:txBody>
        </p:sp>
        <p:sp>
          <p:nvSpPr>
            <p:cNvPr id="27" name="TextBox 26"/>
            <p:cNvSpPr txBox="1"/>
            <p:nvPr/>
          </p:nvSpPr>
          <p:spPr>
            <a:xfrm>
              <a:off x="1444024" y="1731150"/>
              <a:ext cx="1228639" cy="1025345"/>
            </a:xfrm>
            <a:prstGeom prst="rect">
              <a:avLst/>
            </a:prstGeom>
            <a:noFill/>
          </p:spPr>
          <p:txBody>
            <a:bodyPr wrap="square" rtlCol="0">
              <a:spAutoFit/>
            </a:bodyPr>
            <a:lstStyle/>
            <a:p>
              <a:pPr>
                <a:lnSpc>
                  <a:spcPct val="150000"/>
                </a:lnSpc>
              </a:pPr>
              <a:r>
                <a:rPr lang="en-US" sz="1400" dirty="0" smtClean="0">
                  <a:solidFill>
                    <a:schemeClr val="bg1"/>
                  </a:solidFill>
                  <a:latin typeface="Roboto Slab" charset="0"/>
                  <a:ea typeface="Roboto Slab" charset="0"/>
                  <a:cs typeface="Roboto Slab" charset="0"/>
                </a:rPr>
                <a:t>Distance</a:t>
              </a:r>
            </a:p>
            <a:p>
              <a:pPr>
                <a:lnSpc>
                  <a:spcPct val="150000"/>
                </a:lnSpc>
              </a:pPr>
              <a:r>
                <a:rPr lang="en-US" sz="1400" dirty="0" smtClean="0">
                  <a:solidFill>
                    <a:schemeClr val="bg1"/>
                  </a:solidFill>
                  <a:latin typeface="Roboto Slab" charset="0"/>
                  <a:ea typeface="Roboto Slab" charset="0"/>
                  <a:cs typeface="Roboto Slab" charset="0"/>
                </a:rPr>
                <a:t>Traffic</a:t>
              </a:r>
            </a:p>
            <a:p>
              <a:pPr>
                <a:lnSpc>
                  <a:spcPct val="150000"/>
                </a:lnSpc>
              </a:pPr>
              <a:r>
                <a:rPr lang="en-US" sz="1400" dirty="0" smtClean="0">
                  <a:solidFill>
                    <a:schemeClr val="bg1"/>
                  </a:solidFill>
                  <a:latin typeface="Roboto Slab" charset="0"/>
                  <a:ea typeface="Roboto Slab" charset="0"/>
                  <a:cs typeface="Roboto Slab" charset="0"/>
                </a:rPr>
                <a:t>Safety</a:t>
              </a:r>
              <a:endParaRPr lang="en-US" sz="1400" dirty="0">
                <a:solidFill>
                  <a:schemeClr val="bg1"/>
                </a:solidFill>
                <a:latin typeface="Roboto Slab" charset="0"/>
                <a:ea typeface="Roboto Slab" charset="0"/>
                <a:cs typeface="Roboto Slab" charset="0"/>
              </a:endParaRPr>
            </a:p>
          </p:txBody>
        </p:sp>
        <p:sp>
          <p:nvSpPr>
            <p:cNvPr id="36" name="Oval 35"/>
            <p:cNvSpPr>
              <a:spLocks noChangeAspect="1"/>
            </p:cNvSpPr>
            <p:nvPr/>
          </p:nvSpPr>
          <p:spPr>
            <a:xfrm>
              <a:off x="3038801" y="1882419"/>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331274" y="1882419"/>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2746328" y="1882419"/>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029137" y="2207478"/>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321610" y="2207478"/>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2736664" y="2207478"/>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029137" y="2532966"/>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321610" y="2532966"/>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2736664" y="2532966"/>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Oval 48"/>
          <p:cNvSpPr>
            <a:spLocks noChangeAspect="1"/>
          </p:cNvSpPr>
          <p:nvPr/>
        </p:nvSpPr>
        <p:spPr>
          <a:xfrm>
            <a:off x="3319086" y="2564235"/>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026613" y="2569401"/>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328750" y="1912167"/>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395642" y="1043884"/>
            <a:ext cx="2548994" cy="27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hlinkClick r:id="" action="ppaction://customshow?id=0&amp;return=tru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881" y="1080226"/>
            <a:ext cx="2548994" cy="5097987"/>
          </a:xfrm>
          <a:prstGeom prst="rect">
            <a:avLst/>
          </a:prstGeom>
        </p:spPr>
      </p:pic>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16</a:t>
            </a:fld>
            <a:endParaRPr lang="en-US" sz="2000" dirty="0">
              <a:solidFill>
                <a:schemeClr val="bg1"/>
              </a:solidFill>
              <a:latin typeface="Roboto Slab" charset="0"/>
              <a:ea typeface="Roboto Slab" charset="0"/>
              <a:cs typeface="Roboto Slab" charset="0"/>
            </a:endParaRPr>
          </a:p>
        </p:txBody>
      </p:sp>
      <p:sp>
        <p:nvSpPr>
          <p:cNvPr id="2" name="Title 1"/>
          <p:cNvSpPr>
            <a:spLocks noGrp="1"/>
          </p:cNvSpPr>
          <p:nvPr>
            <p:ph type="title"/>
          </p:nvPr>
        </p:nvSpPr>
        <p:spPr>
          <a:xfrm>
            <a:off x="0" y="1"/>
            <a:ext cx="12192000" cy="1034716"/>
          </a:xfrm>
          <a:solidFill>
            <a:srgbClr val="407AAA"/>
          </a:solidFill>
        </p:spPr>
        <p:txBody>
          <a:bodyPr>
            <a:normAutofit/>
          </a:bodyPr>
          <a:lstStyle/>
          <a:p>
            <a:r>
              <a:rPr lang="en-US" dirty="0">
                <a:solidFill>
                  <a:schemeClr val="bg1"/>
                </a:solidFill>
                <a:latin typeface="Roboto Slab" charset="0"/>
                <a:ea typeface="Roboto Slab" charset="0"/>
                <a:cs typeface="Roboto Slab" charset="0"/>
              </a:rPr>
              <a:t> </a:t>
            </a:r>
            <a:r>
              <a:rPr lang="en-US" dirty="0" smtClean="0">
                <a:solidFill>
                  <a:schemeClr val="bg1"/>
                </a:solidFill>
                <a:latin typeface="Roboto Slab" charset="0"/>
                <a:ea typeface="Roboto Slab" charset="0"/>
                <a:cs typeface="Roboto Slab" charset="0"/>
              </a:rPr>
              <a:t>Implications</a:t>
            </a:r>
            <a:endParaRPr lang="en-US" dirty="0">
              <a:solidFill>
                <a:schemeClr val="bg1"/>
              </a:solidFill>
              <a:latin typeface="Roboto Slab" charset="0"/>
              <a:ea typeface="Roboto Slab" charset="0"/>
              <a:cs typeface="Roboto Slab" charset="0"/>
            </a:endParaRPr>
          </a:p>
        </p:txBody>
      </p:sp>
      <p:grpSp>
        <p:nvGrpSpPr>
          <p:cNvPr id="90" name="Group 89"/>
          <p:cNvGrpSpPr/>
          <p:nvPr/>
        </p:nvGrpSpPr>
        <p:grpSpPr>
          <a:xfrm>
            <a:off x="1720850" y="2510458"/>
            <a:ext cx="1272912" cy="2931875"/>
            <a:chOff x="1720850" y="2510458"/>
            <a:chExt cx="1272912" cy="2931875"/>
          </a:xfrm>
        </p:grpSpPr>
        <p:cxnSp>
          <p:nvCxnSpPr>
            <p:cNvPr id="79" name="Straight Connector 78"/>
            <p:cNvCxnSpPr/>
            <p:nvPr/>
          </p:nvCxnSpPr>
          <p:spPr>
            <a:xfrm>
              <a:off x="2333574" y="2510458"/>
              <a:ext cx="660188" cy="407409"/>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2449417" y="4672458"/>
              <a:ext cx="462225" cy="769875"/>
            </a:xfrm>
            <a:prstGeom prst="straightConnector1">
              <a:avLst/>
            </a:prstGeom>
            <a:ln w="76200">
              <a:solidFill>
                <a:srgbClr val="55A3E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720850" y="2882900"/>
              <a:ext cx="1254126" cy="2120900"/>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722406" y="4964604"/>
              <a:ext cx="767406" cy="474056"/>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7832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9" nodeType="afterEffect">
                                  <p:stCondLst>
                                    <p:cond delay="0"/>
                                  </p:stCondLst>
                                  <p:childTnLst>
                                    <p:animEffect transition="out" filter="fade">
                                      <p:cBhvr>
                                        <p:cTn id="6" dur="2000" tmFilter="0, 0; .2, .5; .8, .5; 1, 0"/>
                                        <p:tgtEl>
                                          <p:spTgt spid="47"/>
                                        </p:tgtEl>
                                      </p:cBhvr>
                                    </p:animEffect>
                                    <p:animScale>
                                      <p:cBhvr>
                                        <p:cTn id="7" dur="1000" autoRev="1" fill="hold"/>
                                        <p:tgtEl>
                                          <p:spTgt spid="47"/>
                                        </p:tgtEl>
                                      </p:cBhvr>
                                      <p:by x="105000" y="105000"/>
                                    </p:animScale>
                                  </p:childTnLst>
                                </p:cTn>
                              </p:par>
                            </p:childTnLst>
                          </p:cTn>
                        </p:par>
                        <p:par>
                          <p:cTn id="8" fill="hold">
                            <p:stCondLst>
                              <p:cond delay="2000"/>
                            </p:stCondLst>
                            <p:childTnLst>
                              <p:par>
                                <p:cTn id="9" presetID="2" presetClass="exit" presetSubtype="4" fill="hold" nodeType="afterEffect">
                                  <p:stCondLst>
                                    <p:cond delay="0"/>
                                  </p:stCondLst>
                                  <p:childTnLst>
                                    <p:anim calcmode="lin" valueType="num">
                                      <p:cBhvr additive="base">
                                        <p:cTn id="10" dur="1000"/>
                                        <p:tgtEl>
                                          <p:spTgt spid="46"/>
                                        </p:tgtEl>
                                        <p:attrNameLst>
                                          <p:attrName>ppt_x</p:attrName>
                                        </p:attrNameLst>
                                      </p:cBhvr>
                                      <p:tavLst>
                                        <p:tav tm="0">
                                          <p:val>
                                            <p:strVal val="ppt_x"/>
                                          </p:val>
                                        </p:tav>
                                        <p:tav tm="100000">
                                          <p:val>
                                            <p:strVal val="ppt_x"/>
                                          </p:val>
                                        </p:tav>
                                      </p:tavLst>
                                    </p:anim>
                                    <p:anim calcmode="lin" valueType="num">
                                      <p:cBhvr additive="base">
                                        <p:cTn id="11" dur="1000"/>
                                        <p:tgtEl>
                                          <p:spTgt spid="46"/>
                                        </p:tgtEl>
                                        <p:attrNameLst>
                                          <p:attrName>ppt_y</p:attrName>
                                        </p:attrNameLst>
                                      </p:cBhvr>
                                      <p:tavLst>
                                        <p:tav tm="0">
                                          <p:val>
                                            <p:strVal val="ppt_y"/>
                                          </p:val>
                                        </p:tav>
                                        <p:tav tm="100000">
                                          <p:val>
                                            <p:strVal val="1+ppt_h/2"/>
                                          </p:val>
                                        </p:tav>
                                      </p:tavLst>
                                    </p:anim>
                                    <p:set>
                                      <p:cBhvr>
                                        <p:cTn id="12" dur="1" fill="hold">
                                          <p:stCondLst>
                                            <p:cond delay="999"/>
                                          </p:stCondLst>
                                        </p:cTn>
                                        <p:tgtEl>
                                          <p:spTgt spid="46"/>
                                        </p:tgtEl>
                                        <p:attrNameLst>
                                          <p:attrName>style.visibility</p:attrName>
                                        </p:attrNameLst>
                                      </p:cBhvr>
                                      <p:to>
                                        <p:strVal val="hidden"/>
                                      </p:to>
                                    </p:set>
                                  </p:childTnLst>
                                </p:cTn>
                              </p:par>
                              <p:par>
                                <p:cTn id="13" presetID="2" presetClass="entr" presetSubtype="1"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000" fill="hold"/>
                                        <p:tgtEl>
                                          <p:spTgt spid="45"/>
                                        </p:tgtEl>
                                        <p:attrNameLst>
                                          <p:attrName>ppt_x</p:attrName>
                                        </p:attrNameLst>
                                      </p:cBhvr>
                                      <p:tavLst>
                                        <p:tav tm="0">
                                          <p:val>
                                            <p:strVal val="#ppt_x"/>
                                          </p:val>
                                        </p:tav>
                                        <p:tav tm="100000">
                                          <p:val>
                                            <p:strVal val="#ppt_x"/>
                                          </p:val>
                                        </p:tav>
                                      </p:tavLst>
                                    </p:anim>
                                    <p:anim calcmode="lin" valueType="num">
                                      <p:cBhvr additive="base">
                                        <p:cTn id="16" dur="1000" fill="hold"/>
                                        <p:tgtEl>
                                          <p:spTgt spid="45"/>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ID="26" presetClass="emph" presetSubtype="0" fill="hold" grpId="0" nodeType="afterEffect">
                                  <p:stCondLst>
                                    <p:cond delay="0"/>
                                  </p:stCondLst>
                                  <p:childTnLst>
                                    <p:animEffect transition="out" filter="fade">
                                      <p:cBhvr>
                                        <p:cTn id="19" dur="1000" tmFilter="0, 0; .2, .5; .8, .5; 1, 0"/>
                                        <p:tgtEl>
                                          <p:spTgt spid="47"/>
                                        </p:tgtEl>
                                      </p:cBhvr>
                                    </p:animEffect>
                                    <p:animScale>
                                      <p:cBhvr>
                                        <p:cTn id="20" dur="500" autoRev="1" fill="hold"/>
                                        <p:tgtEl>
                                          <p:spTgt spid="47"/>
                                        </p:tgtEl>
                                      </p:cBhvr>
                                      <p:by x="105000" y="105000"/>
                                    </p:animScale>
                                  </p:childTnLst>
                                </p:cTn>
                              </p:par>
                            </p:childTnLst>
                          </p:cTn>
                        </p:par>
                        <p:par>
                          <p:cTn id="21" fill="hold">
                            <p:stCondLst>
                              <p:cond delay="4000"/>
                            </p:stCondLst>
                            <p:childTnLst>
                              <p:par>
                                <p:cTn id="22" presetID="1"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4000"/>
                            </p:stCondLst>
                            <p:childTnLst>
                              <p:par>
                                <p:cTn id="25" presetID="26" presetClass="emph" presetSubtype="0" fill="hold" grpId="4" nodeType="afterEffect">
                                  <p:stCondLst>
                                    <p:cond delay="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childTnLst>
                          </p:cTn>
                        </p:par>
                        <p:par>
                          <p:cTn id="28" fill="hold">
                            <p:stCondLst>
                              <p:cond delay="5000"/>
                            </p:stCondLst>
                            <p:childTnLst>
                              <p:par>
                                <p:cTn id="29" presetID="1"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par>
                          <p:cTn id="31" fill="hold">
                            <p:stCondLst>
                              <p:cond delay="5000"/>
                            </p:stCondLst>
                            <p:childTnLst>
                              <p:par>
                                <p:cTn id="32" presetID="26" presetClass="emph" presetSubtype="0" fill="hold" grpId="3" nodeType="afterEffect">
                                  <p:stCondLst>
                                    <p:cond delay="0"/>
                                  </p:stCondLst>
                                  <p:childTnLst>
                                    <p:animEffect transition="out" filter="fade">
                                      <p:cBhvr>
                                        <p:cTn id="33" dur="1000" tmFilter="0, 0; .2, .5; .8, .5; 1, 0"/>
                                        <p:tgtEl>
                                          <p:spTgt spid="47"/>
                                        </p:tgtEl>
                                      </p:cBhvr>
                                    </p:animEffect>
                                    <p:animScale>
                                      <p:cBhvr>
                                        <p:cTn id="34" dur="500" autoRev="1" fill="hold"/>
                                        <p:tgtEl>
                                          <p:spTgt spid="47"/>
                                        </p:tgtEl>
                                      </p:cBhvr>
                                      <p:by x="105000" y="105000"/>
                                    </p:animScale>
                                  </p:childTnLst>
                                </p:cTn>
                              </p:par>
                            </p:childTnLst>
                          </p:cTn>
                        </p:par>
                        <p:par>
                          <p:cTn id="35" fill="hold">
                            <p:stCondLst>
                              <p:cond delay="6000"/>
                            </p:stCondLst>
                            <p:childTnLst>
                              <p:par>
                                <p:cTn id="36" presetID="2" presetClass="exit" presetSubtype="1" fill="hold" nodeType="afterEffect">
                                  <p:stCondLst>
                                    <p:cond delay="0"/>
                                  </p:stCondLst>
                                  <p:childTnLst>
                                    <p:anim calcmode="lin" valueType="num">
                                      <p:cBhvr additive="base">
                                        <p:cTn id="37" dur="1000"/>
                                        <p:tgtEl>
                                          <p:spTgt spid="45"/>
                                        </p:tgtEl>
                                        <p:attrNameLst>
                                          <p:attrName>ppt_x</p:attrName>
                                        </p:attrNameLst>
                                      </p:cBhvr>
                                      <p:tavLst>
                                        <p:tav tm="0">
                                          <p:val>
                                            <p:strVal val="ppt_x"/>
                                          </p:val>
                                        </p:tav>
                                        <p:tav tm="100000">
                                          <p:val>
                                            <p:strVal val="ppt_x"/>
                                          </p:val>
                                        </p:tav>
                                      </p:tavLst>
                                    </p:anim>
                                    <p:anim calcmode="lin" valueType="num">
                                      <p:cBhvr additive="base">
                                        <p:cTn id="38" dur="1000"/>
                                        <p:tgtEl>
                                          <p:spTgt spid="45"/>
                                        </p:tgtEl>
                                        <p:attrNameLst>
                                          <p:attrName>ppt_y</p:attrName>
                                        </p:attrNameLst>
                                      </p:cBhvr>
                                      <p:tavLst>
                                        <p:tav tm="0">
                                          <p:val>
                                            <p:strVal val="ppt_y"/>
                                          </p:val>
                                        </p:tav>
                                        <p:tav tm="100000">
                                          <p:val>
                                            <p:strVal val="0-ppt_h/2"/>
                                          </p:val>
                                        </p:tav>
                                      </p:tavLst>
                                    </p:anim>
                                    <p:set>
                                      <p:cBhvr>
                                        <p:cTn id="39" dur="1" fill="hold">
                                          <p:stCondLst>
                                            <p:cond delay="999"/>
                                          </p:stCondLst>
                                        </p:cTn>
                                        <p:tgtEl>
                                          <p:spTgt spid="45"/>
                                        </p:tgtEl>
                                        <p:attrNameLst>
                                          <p:attrName>style.visibility</p:attrName>
                                        </p:attrNameLst>
                                      </p:cBhvr>
                                      <p:to>
                                        <p:strVal val="hidden"/>
                                      </p:to>
                                    </p:set>
                                  </p:childTnLst>
                                </p:cTn>
                              </p:par>
                              <p:par>
                                <p:cTn id="40" presetID="2" presetClass="exit" presetSubtype="1" fill="hold" grpId="3" nodeType="withEffect">
                                  <p:stCondLst>
                                    <p:cond delay="0"/>
                                  </p:stCondLst>
                                  <p:childTnLst>
                                    <p:anim calcmode="lin" valueType="num">
                                      <p:cBhvr additive="base">
                                        <p:cTn id="41" dur="1000"/>
                                        <p:tgtEl>
                                          <p:spTgt spid="53"/>
                                        </p:tgtEl>
                                        <p:attrNameLst>
                                          <p:attrName>ppt_x</p:attrName>
                                        </p:attrNameLst>
                                      </p:cBhvr>
                                      <p:tavLst>
                                        <p:tav tm="0">
                                          <p:val>
                                            <p:strVal val="ppt_x"/>
                                          </p:val>
                                        </p:tav>
                                        <p:tav tm="100000">
                                          <p:val>
                                            <p:strVal val="ppt_x"/>
                                          </p:val>
                                        </p:tav>
                                      </p:tavLst>
                                    </p:anim>
                                    <p:anim calcmode="lin" valueType="num">
                                      <p:cBhvr additive="base">
                                        <p:cTn id="42" dur="1000"/>
                                        <p:tgtEl>
                                          <p:spTgt spid="53"/>
                                        </p:tgtEl>
                                        <p:attrNameLst>
                                          <p:attrName>ppt_y</p:attrName>
                                        </p:attrNameLst>
                                      </p:cBhvr>
                                      <p:tavLst>
                                        <p:tav tm="0">
                                          <p:val>
                                            <p:strVal val="ppt_y"/>
                                          </p:val>
                                        </p:tav>
                                        <p:tav tm="100000">
                                          <p:val>
                                            <p:strVal val="0-ppt_h/2"/>
                                          </p:val>
                                        </p:tav>
                                      </p:tavLst>
                                    </p:anim>
                                    <p:set>
                                      <p:cBhvr>
                                        <p:cTn id="43" dur="1" fill="hold">
                                          <p:stCondLst>
                                            <p:cond delay="999"/>
                                          </p:stCondLst>
                                        </p:cTn>
                                        <p:tgtEl>
                                          <p:spTgt spid="53"/>
                                        </p:tgtEl>
                                        <p:attrNameLst>
                                          <p:attrName>style.visibility</p:attrName>
                                        </p:attrNameLst>
                                      </p:cBhvr>
                                      <p:to>
                                        <p:strVal val="hidden"/>
                                      </p:to>
                                    </p:set>
                                  </p:childTnLst>
                                </p:cTn>
                              </p:par>
                              <p:par>
                                <p:cTn id="44" presetID="2" presetClass="exit" presetSubtype="1" fill="hold" grpId="3" nodeType="withEffect">
                                  <p:stCondLst>
                                    <p:cond delay="0"/>
                                  </p:stCondLst>
                                  <p:childTnLst>
                                    <p:anim calcmode="lin" valueType="num">
                                      <p:cBhvr additive="base">
                                        <p:cTn id="45" dur="1000"/>
                                        <p:tgtEl>
                                          <p:spTgt spid="52"/>
                                        </p:tgtEl>
                                        <p:attrNameLst>
                                          <p:attrName>ppt_x</p:attrName>
                                        </p:attrNameLst>
                                      </p:cBhvr>
                                      <p:tavLst>
                                        <p:tav tm="0">
                                          <p:val>
                                            <p:strVal val="ppt_x"/>
                                          </p:val>
                                        </p:tav>
                                        <p:tav tm="100000">
                                          <p:val>
                                            <p:strVal val="ppt_x"/>
                                          </p:val>
                                        </p:tav>
                                      </p:tavLst>
                                    </p:anim>
                                    <p:anim calcmode="lin" valueType="num">
                                      <p:cBhvr additive="base">
                                        <p:cTn id="46" dur="1000"/>
                                        <p:tgtEl>
                                          <p:spTgt spid="52"/>
                                        </p:tgtEl>
                                        <p:attrNameLst>
                                          <p:attrName>ppt_y</p:attrName>
                                        </p:attrNameLst>
                                      </p:cBhvr>
                                      <p:tavLst>
                                        <p:tav tm="0">
                                          <p:val>
                                            <p:strVal val="ppt_y"/>
                                          </p:val>
                                        </p:tav>
                                        <p:tav tm="100000">
                                          <p:val>
                                            <p:strVal val="0-ppt_h/2"/>
                                          </p:val>
                                        </p:tav>
                                      </p:tavLst>
                                    </p:anim>
                                    <p:set>
                                      <p:cBhvr>
                                        <p:cTn id="47" dur="1" fill="hold">
                                          <p:stCondLst>
                                            <p:cond delay="999"/>
                                          </p:stCondLst>
                                        </p:cTn>
                                        <p:tgtEl>
                                          <p:spTgt spid="52"/>
                                        </p:tgtEl>
                                        <p:attrNameLst>
                                          <p:attrName>style.visibility</p:attrName>
                                        </p:attrNameLst>
                                      </p:cBhvr>
                                      <p:to>
                                        <p:strVal val="hidden"/>
                                      </p:to>
                                    </p:set>
                                  </p:childTnLst>
                                </p:cTn>
                              </p:par>
                            </p:childTnLst>
                          </p:cTn>
                        </p:par>
                        <p:par>
                          <p:cTn id="48" fill="hold">
                            <p:stCondLst>
                              <p:cond delay="7000"/>
                            </p:stCondLst>
                            <p:childTnLst>
                              <p:par>
                                <p:cTn id="49" presetID="1"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par>
                          <p:cTn id="51" fill="hold">
                            <p:stCondLst>
                              <p:cond delay="7000"/>
                            </p:stCondLst>
                            <p:childTnLst>
                              <p:par>
                                <p:cTn id="52" presetID="26" presetClass="emph" presetSubtype="0" fill="hold" grpId="5" nodeType="afterEffect">
                                  <p:stCondLst>
                                    <p:cond delay="0"/>
                                  </p:stCondLst>
                                  <p:childTnLst>
                                    <p:animEffect transition="out" filter="fade">
                                      <p:cBhvr>
                                        <p:cTn id="53" dur="2000" tmFilter="0, 0; .2, .5; .8, .5; 1, 0"/>
                                        <p:tgtEl>
                                          <p:spTgt spid="47"/>
                                        </p:tgtEl>
                                      </p:cBhvr>
                                    </p:animEffect>
                                    <p:animScale>
                                      <p:cBhvr>
                                        <p:cTn id="54" dur="1000" autoRev="1" fill="hold"/>
                                        <p:tgtEl>
                                          <p:spTgt spid="47"/>
                                        </p:tgtEl>
                                      </p:cBhvr>
                                      <p:by x="105000" y="105000"/>
                                    </p:animScale>
                                  </p:childTnLst>
                                </p:cTn>
                              </p:par>
                            </p:childTnLst>
                          </p:cTn>
                        </p:par>
                        <p:par>
                          <p:cTn id="55" fill="hold">
                            <p:stCondLst>
                              <p:cond delay="9000"/>
                            </p:stCondLst>
                            <p:childTnLst>
                              <p:par>
                                <p:cTn id="56" presetID="1" presetClass="exit" presetSubtype="0" fill="hold" nodeType="afterEffect">
                                  <p:stCondLst>
                                    <p:cond delay="0"/>
                                  </p:stCondLst>
                                  <p:childTnLst>
                                    <p:set>
                                      <p:cBhvr>
                                        <p:cTn id="57" dur="1" fill="hold">
                                          <p:stCondLst>
                                            <p:cond delay="0"/>
                                          </p:stCondLst>
                                        </p:cTn>
                                        <p:tgtEl>
                                          <p:spTgt spid="77"/>
                                        </p:tgtEl>
                                        <p:attrNameLst>
                                          <p:attrName>style.visibility</p:attrName>
                                        </p:attrNameLst>
                                      </p:cBhvr>
                                      <p:to>
                                        <p:strVal val="hidden"/>
                                      </p:to>
                                    </p:set>
                                  </p:childTnLst>
                                </p:cTn>
                              </p:par>
                            </p:childTnLst>
                          </p:cTn>
                        </p:par>
                        <p:par>
                          <p:cTn id="58" fill="hold">
                            <p:stCondLst>
                              <p:cond delay="9000"/>
                            </p:stCondLst>
                            <p:childTnLst>
                              <p:par>
                                <p:cTn id="59" presetID="26" presetClass="emph" presetSubtype="0" fill="hold" grpId="12" nodeType="afterEffect">
                                  <p:stCondLst>
                                    <p:cond delay="0"/>
                                  </p:stCondLst>
                                  <p:childTnLst>
                                    <p:animEffect transition="out" filter="fade">
                                      <p:cBhvr>
                                        <p:cTn id="60" dur="250" tmFilter="0, 0; .2, .5; .8, .5; 1, 0"/>
                                        <p:tgtEl>
                                          <p:spTgt spid="47"/>
                                        </p:tgtEl>
                                      </p:cBhvr>
                                    </p:animEffect>
                                    <p:animScale>
                                      <p:cBhvr>
                                        <p:cTn id="61" dur="125" autoRev="1" fill="hold"/>
                                        <p:tgtEl>
                                          <p:spTgt spid="47"/>
                                        </p:tgtEl>
                                      </p:cBhvr>
                                      <p:by x="105000" y="105000"/>
                                    </p:animScale>
                                  </p:childTnLst>
                                </p:cTn>
                              </p:par>
                            </p:childTnLst>
                          </p:cTn>
                        </p:par>
                        <p:par>
                          <p:cTn id="62" fill="hold">
                            <p:stCondLst>
                              <p:cond delay="9250"/>
                            </p:stCondLst>
                            <p:childTnLst>
                              <p:par>
                                <p:cTn id="63" presetID="2" presetClass="entr" presetSubtype="1"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1000" fill="hold"/>
                                        <p:tgtEl>
                                          <p:spTgt spid="45"/>
                                        </p:tgtEl>
                                        <p:attrNameLst>
                                          <p:attrName>ppt_x</p:attrName>
                                        </p:attrNameLst>
                                      </p:cBhvr>
                                      <p:tavLst>
                                        <p:tav tm="0">
                                          <p:val>
                                            <p:strVal val="#ppt_x"/>
                                          </p:val>
                                        </p:tav>
                                        <p:tav tm="100000">
                                          <p:val>
                                            <p:strVal val="#ppt_x"/>
                                          </p:val>
                                        </p:tav>
                                      </p:tavLst>
                                    </p:anim>
                                    <p:anim calcmode="lin" valueType="num">
                                      <p:cBhvr additive="base">
                                        <p:cTn id="66" dur="1000" fill="hold"/>
                                        <p:tgtEl>
                                          <p:spTgt spid="45"/>
                                        </p:tgtEl>
                                        <p:attrNameLst>
                                          <p:attrName>ppt_y</p:attrName>
                                        </p:attrNameLst>
                                      </p:cBhvr>
                                      <p:tavLst>
                                        <p:tav tm="0">
                                          <p:val>
                                            <p:strVal val="0-#ppt_h/2"/>
                                          </p:val>
                                        </p:tav>
                                        <p:tav tm="100000">
                                          <p:val>
                                            <p:strVal val="#ppt_y"/>
                                          </p:val>
                                        </p:tav>
                                      </p:tavLst>
                                    </p:anim>
                                  </p:childTnLst>
                                </p:cTn>
                              </p:par>
                              <p:par>
                                <p:cTn id="67" presetID="2" presetClass="entr" presetSubtype="1" fill="hold" grpId="1" nodeType="with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additive="base">
                                        <p:cTn id="69" dur="1000" fill="hold"/>
                                        <p:tgtEl>
                                          <p:spTgt spid="52"/>
                                        </p:tgtEl>
                                        <p:attrNameLst>
                                          <p:attrName>ppt_x</p:attrName>
                                        </p:attrNameLst>
                                      </p:cBhvr>
                                      <p:tavLst>
                                        <p:tav tm="0">
                                          <p:val>
                                            <p:strVal val="#ppt_x"/>
                                          </p:val>
                                        </p:tav>
                                        <p:tav tm="100000">
                                          <p:val>
                                            <p:strVal val="#ppt_x"/>
                                          </p:val>
                                        </p:tav>
                                      </p:tavLst>
                                    </p:anim>
                                    <p:anim calcmode="lin" valueType="num">
                                      <p:cBhvr additive="base">
                                        <p:cTn id="70" dur="1000" fill="hold"/>
                                        <p:tgtEl>
                                          <p:spTgt spid="52"/>
                                        </p:tgtEl>
                                        <p:attrNameLst>
                                          <p:attrName>ppt_y</p:attrName>
                                        </p:attrNameLst>
                                      </p:cBhvr>
                                      <p:tavLst>
                                        <p:tav tm="0">
                                          <p:val>
                                            <p:strVal val="0-#ppt_h/2"/>
                                          </p:val>
                                        </p:tav>
                                        <p:tav tm="100000">
                                          <p:val>
                                            <p:strVal val="#ppt_y"/>
                                          </p:val>
                                        </p:tav>
                                      </p:tavLst>
                                    </p:anim>
                                  </p:childTnLst>
                                </p:cTn>
                              </p:par>
                              <p:par>
                                <p:cTn id="71" presetID="2" presetClass="entr" presetSubtype="1" fill="hold" grpId="1"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1000" fill="hold"/>
                                        <p:tgtEl>
                                          <p:spTgt spid="53"/>
                                        </p:tgtEl>
                                        <p:attrNameLst>
                                          <p:attrName>ppt_x</p:attrName>
                                        </p:attrNameLst>
                                      </p:cBhvr>
                                      <p:tavLst>
                                        <p:tav tm="0">
                                          <p:val>
                                            <p:strVal val="#ppt_x"/>
                                          </p:val>
                                        </p:tav>
                                        <p:tav tm="100000">
                                          <p:val>
                                            <p:strVal val="#ppt_x"/>
                                          </p:val>
                                        </p:tav>
                                      </p:tavLst>
                                    </p:anim>
                                    <p:anim calcmode="lin" valueType="num">
                                      <p:cBhvr additive="base">
                                        <p:cTn id="74" dur="1000" fill="hold"/>
                                        <p:tgtEl>
                                          <p:spTgt spid="53"/>
                                        </p:tgtEl>
                                        <p:attrNameLst>
                                          <p:attrName>ppt_y</p:attrName>
                                        </p:attrNameLst>
                                      </p:cBhvr>
                                      <p:tavLst>
                                        <p:tav tm="0">
                                          <p:val>
                                            <p:strVal val="0-#ppt_h/2"/>
                                          </p:val>
                                        </p:tav>
                                        <p:tav tm="100000">
                                          <p:val>
                                            <p:strVal val="#ppt_y"/>
                                          </p:val>
                                        </p:tav>
                                      </p:tavLst>
                                    </p:anim>
                                  </p:childTnLst>
                                </p:cTn>
                              </p:par>
                            </p:childTnLst>
                          </p:cTn>
                        </p:par>
                        <p:par>
                          <p:cTn id="75" fill="hold">
                            <p:stCondLst>
                              <p:cond delay="10250"/>
                            </p:stCondLst>
                            <p:childTnLst>
                              <p:par>
                                <p:cTn id="76" presetID="26" presetClass="emph" presetSubtype="0" fill="hold" grpId="7" nodeType="afterEffect">
                                  <p:stCondLst>
                                    <p:cond delay="0"/>
                                  </p:stCondLst>
                                  <p:childTnLst>
                                    <p:animEffect transition="out" filter="fade">
                                      <p:cBhvr>
                                        <p:cTn id="77" dur="1000" tmFilter="0, 0; .2, .5; .8, .5; 1, 0"/>
                                        <p:tgtEl>
                                          <p:spTgt spid="47"/>
                                        </p:tgtEl>
                                      </p:cBhvr>
                                    </p:animEffect>
                                    <p:animScale>
                                      <p:cBhvr>
                                        <p:cTn id="78" dur="500" autoRev="1" fill="hold"/>
                                        <p:tgtEl>
                                          <p:spTgt spid="47"/>
                                        </p:tgtEl>
                                      </p:cBhvr>
                                      <p:by x="105000" y="105000"/>
                                    </p:animScale>
                                  </p:childTnLst>
                                </p:cTn>
                              </p:par>
                            </p:childTnLst>
                          </p:cTn>
                        </p:par>
                        <p:par>
                          <p:cTn id="79" fill="hold">
                            <p:stCondLst>
                              <p:cond delay="11250"/>
                            </p:stCondLst>
                            <p:childTnLst>
                              <p:par>
                                <p:cTn id="80" presetID="1" presetClass="exit" presetSubtype="0" fill="hold" grpId="2" nodeType="afterEffect">
                                  <p:stCondLst>
                                    <p:cond delay="0"/>
                                  </p:stCondLst>
                                  <p:childTnLst>
                                    <p:set>
                                      <p:cBhvr>
                                        <p:cTn id="81" dur="1" fill="hold">
                                          <p:stCondLst>
                                            <p:cond delay="0"/>
                                          </p:stCondLst>
                                        </p:cTn>
                                        <p:tgtEl>
                                          <p:spTgt spid="52"/>
                                        </p:tgtEl>
                                        <p:attrNameLst>
                                          <p:attrName>style.visibility</p:attrName>
                                        </p:attrNameLst>
                                      </p:cBhvr>
                                      <p:to>
                                        <p:strVal val="hidden"/>
                                      </p:to>
                                    </p:set>
                                  </p:childTnLst>
                                </p:cTn>
                              </p:par>
                            </p:childTnLst>
                          </p:cTn>
                        </p:par>
                        <p:par>
                          <p:cTn id="82" fill="hold">
                            <p:stCondLst>
                              <p:cond delay="11250"/>
                            </p:stCondLst>
                            <p:childTnLst>
                              <p:par>
                                <p:cTn id="83" presetID="26" presetClass="emph" presetSubtype="0" fill="hold" grpId="1" nodeType="afterEffect">
                                  <p:stCondLst>
                                    <p:cond delay="0"/>
                                  </p:stCondLst>
                                  <p:childTnLst>
                                    <p:animEffect transition="out" filter="fade">
                                      <p:cBhvr>
                                        <p:cTn id="84" dur="1000" tmFilter="0, 0; .2, .5; .8, .5; 1, 0"/>
                                        <p:tgtEl>
                                          <p:spTgt spid="47"/>
                                        </p:tgtEl>
                                      </p:cBhvr>
                                    </p:animEffect>
                                    <p:animScale>
                                      <p:cBhvr>
                                        <p:cTn id="85" dur="500" autoRev="1" fill="hold"/>
                                        <p:tgtEl>
                                          <p:spTgt spid="47"/>
                                        </p:tgtEl>
                                      </p:cBhvr>
                                      <p:by x="105000" y="105000"/>
                                    </p:animScale>
                                  </p:childTnLst>
                                </p:cTn>
                              </p:par>
                            </p:childTnLst>
                          </p:cTn>
                        </p:par>
                        <p:par>
                          <p:cTn id="86" fill="hold">
                            <p:stCondLst>
                              <p:cond delay="12250"/>
                            </p:stCondLst>
                            <p:childTnLst>
                              <p:par>
                                <p:cTn id="87" presetID="1" presetClass="exit" presetSubtype="0" fill="hold" grpId="2" nodeType="afterEffect">
                                  <p:stCondLst>
                                    <p:cond delay="0"/>
                                  </p:stCondLst>
                                  <p:childTnLst>
                                    <p:set>
                                      <p:cBhvr>
                                        <p:cTn id="88" dur="1" fill="hold">
                                          <p:stCondLst>
                                            <p:cond delay="0"/>
                                          </p:stCondLst>
                                        </p:cTn>
                                        <p:tgtEl>
                                          <p:spTgt spid="53"/>
                                        </p:tgtEl>
                                        <p:attrNameLst>
                                          <p:attrName>style.visibility</p:attrName>
                                        </p:attrNameLst>
                                      </p:cBhvr>
                                      <p:to>
                                        <p:strVal val="hidden"/>
                                      </p:to>
                                    </p:set>
                                  </p:childTnLst>
                                </p:cTn>
                              </p:par>
                            </p:childTnLst>
                          </p:cTn>
                        </p:par>
                        <p:par>
                          <p:cTn id="89" fill="hold">
                            <p:stCondLst>
                              <p:cond delay="12250"/>
                            </p:stCondLst>
                            <p:childTnLst>
                              <p:par>
                                <p:cTn id="90" presetID="26" presetClass="emph" presetSubtype="0" fill="hold" grpId="2" nodeType="afterEffect">
                                  <p:stCondLst>
                                    <p:cond delay="0"/>
                                  </p:stCondLst>
                                  <p:childTnLst>
                                    <p:animEffect transition="out" filter="fade">
                                      <p:cBhvr>
                                        <p:cTn id="91" dur="1000" tmFilter="0, 0; .2, .5; .8, .5; 1, 0"/>
                                        <p:tgtEl>
                                          <p:spTgt spid="47"/>
                                        </p:tgtEl>
                                      </p:cBhvr>
                                    </p:animEffect>
                                    <p:animScale>
                                      <p:cBhvr>
                                        <p:cTn id="92" dur="500" autoRev="1" fill="hold"/>
                                        <p:tgtEl>
                                          <p:spTgt spid="47"/>
                                        </p:tgtEl>
                                      </p:cBhvr>
                                      <p:by x="105000" y="105000"/>
                                    </p:animScale>
                                  </p:childTnLst>
                                </p:cTn>
                              </p:par>
                            </p:childTnLst>
                          </p:cTn>
                        </p:par>
                        <p:par>
                          <p:cTn id="93" fill="hold">
                            <p:stCondLst>
                              <p:cond delay="13250"/>
                            </p:stCondLst>
                            <p:childTnLst>
                              <p:par>
                                <p:cTn id="94" presetID="1" presetClass="entr" presetSubtype="0"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childTnLst>
                                </p:cTn>
                              </p:par>
                            </p:childTnLst>
                          </p:cTn>
                        </p:par>
                        <p:par>
                          <p:cTn id="96" fill="hold">
                            <p:stCondLst>
                              <p:cond delay="13250"/>
                            </p:stCondLst>
                            <p:childTnLst>
                              <p:par>
                                <p:cTn id="97" presetID="26" presetClass="emph" presetSubtype="0" fill="hold" grpId="6" nodeType="afterEffect">
                                  <p:stCondLst>
                                    <p:cond delay="0"/>
                                  </p:stCondLst>
                                  <p:childTnLst>
                                    <p:animEffect transition="out" filter="fade">
                                      <p:cBhvr>
                                        <p:cTn id="98" dur="1000" tmFilter="0, 0; .2, .5; .8, .5; 1, 0"/>
                                        <p:tgtEl>
                                          <p:spTgt spid="47"/>
                                        </p:tgtEl>
                                      </p:cBhvr>
                                    </p:animEffect>
                                    <p:animScale>
                                      <p:cBhvr>
                                        <p:cTn id="99" dur="500" autoRev="1" fill="hold"/>
                                        <p:tgtEl>
                                          <p:spTgt spid="47"/>
                                        </p:tgtEl>
                                      </p:cBhvr>
                                      <p:by x="105000" y="105000"/>
                                    </p:animScale>
                                  </p:childTnLst>
                                </p:cTn>
                              </p:par>
                            </p:childTnLst>
                          </p:cTn>
                        </p:par>
                        <p:par>
                          <p:cTn id="100" fill="hold">
                            <p:stCondLst>
                              <p:cond delay="14250"/>
                            </p:stCondLst>
                            <p:childTnLst>
                              <p:par>
                                <p:cTn id="101" presetID="2" presetClass="exit" presetSubtype="1" fill="hold" nodeType="afterEffect">
                                  <p:stCondLst>
                                    <p:cond delay="0"/>
                                  </p:stCondLst>
                                  <p:childTnLst>
                                    <p:anim calcmode="lin" valueType="num">
                                      <p:cBhvr additive="base">
                                        <p:cTn id="102" dur="1000"/>
                                        <p:tgtEl>
                                          <p:spTgt spid="45"/>
                                        </p:tgtEl>
                                        <p:attrNameLst>
                                          <p:attrName>ppt_x</p:attrName>
                                        </p:attrNameLst>
                                      </p:cBhvr>
                                      <p:tavLst>
                                        <p:tav tm="0">
                                          <p:val>
                                            <p:strVal val="ppt_x"/>
                                          </p:val>
                                        </p:tav>
                                        <p:tav tm="100000">
                                          <p:val>
                                            <p:strVal val="ppt_x"/>
                                          </p:val>
                                        </p:tav>
                                      </p:tavLst>
                                    </p:anim>
                                    <p:anim calcmode="lin" valueType="num">
                                      <p:cBhvr additive="base">
                                        <p:cTn id="103" dur="1000"/>
                                        <p:tgtEl>
                                          <p:spTgt spid="45"/>
                                        </p:tgtEl>
                                        <p:attrNameLst>
                                          <p:attrName>ppt_y</p:attrName>
                                        </p:attrNameLst>
                                      </p:cBhvr>
                                      <p:tavLst>
                                        <p:tav tm="0">
                                          <p:val>
                                            <p:strVal val="ppt_y"/>
                                          </p:val>
                                        </p:tav>
                                        <p:tav tm="100000">
                                          <p:val>
                                            <p:strVal val="0-ppt_h/2"/>
                                          </p:val>
                                        </p:tav>
                                      </p:tavLst>
                                    </p:anim>
                                    <p:set>
                                      <p:cBhvr>
                                        <p:cTn id="104" dur="1" fill="hold">
                                          <p:stCondLst>
                                            <p:cond delay="999"/>
                                          </p:stCondLst>
                                        </p:cTn>
                                        <p:tgtEl>
                                          <p:spTgt spid="45"/>
                                        </p:tgtEl>
                                        <p:attrNameLst>
                                          <p:attrName>style.visibility</p:attrName>
                                        </p:attrNameLst>
                                      </p:cBhvr>
                                      <p:to>
                                        <p:strVal val="hidden"/>
                                      </p:to>
                                    </p:set>
                                  </p:childTnLst>
                                </p:cTn>
                              </p:par>
                              <p:par>
                                <p:cTn id="105" presetID="2" presetClass="exit" presetSubtype="1" fill="hold" grpId="1" nodeType="withEffect">
                                  <p:stCondLst>
                                    <p:cond delay="0"/>
                                  </p:stCondLst>
                                  <p:childTnLst>
                                    <p:anim calcmode="lin" valueType="num">
                                      <p:cBhvr additive="base">
                                        <p:cTn id="106" dur="1000"/>
                                        <p:tgtEl>
                                          <p:spTgt spid="49"/>
                                        </p:tgtEl>
                                        <p:attrNameLst>
                                          <p:attrName>ppt_x</p:attrName>
                                        </p:attrNameLst>
                                      </p:cBhvr>
                                      <p:tavLst>
                                        <p:tav tm="0">
                                          <p:val>
                                            <p:strVal val="ppt_x"/>
                                          </p:val>
                                        </p:tav>
                                        <p:tav tm="100000">
                                          <p:val>
                                            <p:strVal val="ppt_x"/>
                                          </p:val>
                                        </p:tav>
                                      </p:tavLst>
                                    </p:anim>
                                    <p:anim calcmode="lin" valueType="num">
                                      <p:cBhvr additive="base">
                                        <p:cTn id="107" dur="1000"/>
                                        <p:tgtEl>
                                          <p:spTgt spid="49"/>
                                        </p:tgtEl>
                                        <p:attrNameLst>
                                          <p:attrName>ppt_y</p:attrName>
                                        </p:attrNameLst>
                                      </p:cBhvr>
                                      <p:tavLst>
                                        <p:tav tm="0">
                                          <p:val>
                                            <p:strVal val="ppt_y"/>
                                          </p:val>
                                        </p:tav>
                                        <p:tav tm="100000">
                                          <p:val>
                                            <p:strVal val="0-ppt_h/2"/>
                                          </p:val>
                                        </p:tav>
                                      </p:tavLst>
                                    </p:anim>
                                    <p:set>
                                      <p:cBhvr>
                                        <p:cTn id="108" dur="1" fill="hold">
                                          <p:stCondLst>
                                            <p:cond delay="999"/>
                                          </p:stCondLst>
                                        </p:cTn>
                                        <p:tgtEl>
                                          <p:spTgt spid="49"/>
                                        </p:tgtEl>
                                        <p:attrNameLst>
                                          <p:attrName>style.visibility</p:attrName>
                                        </p:attrNameLst>
                                      </p:cBhvr>
                                      <p:to>
                                        <p:strVal val="hidden"/>
                                      </p:to>
                                    </p:set>
                                  </p:childTnLst>
                                </p:cTn>
                              </p:par>
                            </p:childTnLst>
                          </p:cTn>
                        </p:par>
                        <p:par>
                          <p:cTn id="109" fill="hold">
                            <p:stCondLst>
                              <p:cond delay="15250"/>
                            </p:stCondLst>
                            <p:childTnLst>
                              <p:par>
                                <p:cTn id="110" presetID="26" presetClass="emph" presetSubtype="0" fill="hold" grpId="8" nodeType="afterEffect">
                                  <p:stCondLst>
                                    <p:cond delay="0"/>
                                  </p:stCondLst>
                                  <p:childTnLst>
                                    <p:animEffect transition="out" filter="fade">
                                      <p:cBhvr>
                                        <p:cTn id="111" dur="500" tmFilter="0, 0; .2, .5; .8, .5; 1, 0"/>
                                        <p:tgtEl>
                                          <p:spTgt spid="47"/>
                                        </p:tgtEl>
                                      </p:cBhvr>
                                    </p:animEffect>
                                    <p:animScale>
                                      <p:cBhvr>
                                        <p:cTn id="112" dur="250" autoRev="1" fill="hold"/>
                                        <p:tgtEl>
                                          <p:spTgt spid="47"/>
                                        </p:tgtEl>
                                      </p:cBhvr>
                                      <p:by x="105000" y="105000"/>
                                    </p:animScale>
                                  </p:childTnLst>
                                </p:cTn>
                              </p:par>
                            </p:childTnLst>
                          </p:cTn>
                        </p:par>
                        <p:par>
                          <p:cTn id="113" fill="hold">
                            <p:stCondLst>
                              <p:cond delay="15750"/>
                            </p:stCondLst>
                            <p:childTnLst>
                              <p:par>
                                <p:cTn id="114" presetID="1" presetClass="entr" presetSubtype="0" fill="hold" nodeType="afterEffect">
                                  <p:stCondLst>
                                    <p:cond delay="0"/>
                                  </p:stCondLst>
                                  <p:childTnLst>
                                    <p:set>
                                      <p:cBhvr>
                                        <p:cTn id="115" dur="1" fill="hold">
                                          <p:stCondLst>
                                            <p:cond delay="0"/>
                                          </p:stCondLst>
                                        </p:cTn>
                                        <p:tgtEl>
                                          <p:spTgt spid="90"/>
                                        </p:tgtEl>
                                        <p:attrNameLst>
                                          <p:attrName>style.visibility</p:attrName>
                                        </p:attrNameLst>
                                      </p:cBhvr>
                                      <p:to>
                                        <p:strVal val="visible"/>
                                      </p:to>
                                    </p:set>
                                  </p:childTnLst>
                                </p:cTn>
                              </p:par>
                            </p:childTnLst>
                          </p:cTn>
                        </p:par>
                        <p:par>
                          <p:cTn id="116" fill="hold">
                            <p:stCondLst>
                              <p:cond delay="15750"/>
                            </p:stCondLst>
                            <p:childTnLst>
                              <p:par>
                                <p:cTn id="117" presetID="26" presetClass="emph" presetSubtype="0" fill="hold" grpId="10" nodeType="afterEffect">
                                  <p:stCondLst>
                                    <p:cond delay="0"/>
                                  </p:stCondLst>
                                  <p:childTnLst>
                                    <p:animEffect transition="out" filter="fade">
                                      <p:cBhvr>
                                        <p:cTn id="118" dur="2000" tmFilter="0, 0; .2, .5; .8, .5; 1, 0"/>
                                        <p:tgtEl>
                                          <p:spTgt spid="47"/>
                                        </p:tgtEl>
                                      </p:cBhvr>
                                    </p:animEffect>
                                    <p:animScale>
                                      <p:cBhvr>
                                        <p:cTn id="119" dur="1000" autoRev="1" fill="hold"/>
                                        <p:tgtEl>
                                          <p:spTgt spid="47"/>
                                        </p:tgtEl>
                                      </p:cBhvr>
                                      <p:by x="105000" y="105000"/>
                                    </p:animScale>
                                  </p:childTnLst>
                                </p:cTn>
                              </p:par>
                            </p:childTnLst>
                          </p:cTn>
                        </p:par>
                        <p:par>
                          <p:cTn id="120" fill="hold">
                            <p:stCondLst>
                              <p:cond delay="17750"/>
                            </p:stCondLst>
                            <p:childTnLst>
                              <p:par>
                                <p:cTn id="121" presetID="1" presetClass="exit" presetSubtype="0" fill="hold" nodeType="afterEffect">
                                  <p:stCondLst>
                                    <p:cond delay="0"/>
                                  </p:stCondLst>
                                  <p:childTnLst>
                                    <p:set>
                                      <p:cBhvr>
                                        <p:cTn id="122" dur="1" fill="hold">
                                          <p:stCondLst>
                                            <p:cond delay="0"/>
                                          </p:stCondLst>
                                        </p:cTn>
                                        <p:tgtEl>
                                          <p:spTgt spid="90"/>
                                        </p:tgtEl>
                                        <p:attrNameLst>
                                          <p:attrName>style.visibility</p:attrName>
                                        </p:attrNameLst>
                                      </p:cBhvr>
                                      <p:to>
                                        <p:strVal val="hidden"/>
                                      </p:to>
                                    </p:set>
                                  </p:childTnLst>
                                </p:cTn>
                              </p:par>
                            </p:childTnLst>
                          </p:cTn>
                        </p:par>
                        <p:par>
                          <p:cTn id="123" fill="hold">
                            <p:stCondLst>
                              <p:cond delay="17750"/>
                            </p:stCondLst>
                            <p:childTnLst>
                              <p:par>
                                <p:cTn id="124" presetID="26" presetClass="emph" presetSubtype="0" fill="remove" grpId="11" nodeType="afterEffect">
                                  <p:stCondLst>
                                    <p:cond delay="0"/>
                                  </p:stCondLst>
                                  <p:childTnLst>
                                    <p:animEffect transition="out" filter="fade">
                                      <p:cBhvr>
                                        <p:cTn id="125" dur="1000" tmFilter="0, 0; .2, .5; .8, .5; 1, 0"/>
                                        <p:tgtEl>
                                          <p:spTgt spid="47"/>
                                        </p:tgtEl>
                                      </p:cBhvr>
                                    </p:animEffect>
                                    <p:animScale>
                                      <p:cBhvr>
                                        <p:cTn id="126" dur="500" autoRev="1" fill="hold"/>
                                        <p:tgtEl>
                                          <p:spTgt spid="47"/>
                                        </p:tgtEl>
                                      </p:cBhvr>
                                      <p:by x="105000" y="105000"/>
                                    </p:animScale>
                                  </p:childTnLst>
                                </p:cTn>
                              </p:par>
                            </p:childTnLst>
                          </p:cTn>
                        </p:par>
                        <p:par>
                          <p:cTn id="127" fill="hold">
                            <p:stCondLst>
                              <p:cond delay="18750"/>
                            </p:stCondLst>
                            <p:childTnLst>
                              <p:par>
                                <p:cTn id="128" presetID="2" presetClass="entr" presetSubtype="4" fill="hold" nodeType="afterEffect">
                                  <p:stCondLst>
                                    <p:cond delay="0"/>
                                  </p:stCondLst>
                                  <p:childTnLst>
                                    <p:set>
                                      <p:cBhvr>
                                        <p:cTn id="129" dur="1" fill="hold">
                                          <p:stCondLst>
                                            <p:cond delay="0"/>
                                          </p:stCondLst>
                                        </p:cTn>
                                        <p:tgtEl>
                                          <p:spTgt spid="46"/>
                                        </p:tgtEl>
                                        <p:attrNameLst>
                                          <p:attrName>style.visibility</p:attrName>
                                        </p:attrNameLst>
                                      </p:cBhvr>
                                      <p:to>
                                        <p:strVal val="visible"/>
                                      </p:to>
                                    </p:set>
                                    <p:anim calcmode="lin" valueType="num">
                                      <p:cBhvr additive="base">
                                        <p:cTn id="130" dur="1000" fill="hold"/>
                                        <p:tgtEl>
                                          <p:spTgt spid="46"/>
                                        </p:tgtEl>
                                        <p:attrNameLst>
                                          <p:attrName>ppt_x</p:attrName>
                                        </p:attrNameLst>
                                      </p:cBhvr>
                                      <p:tavLst>
                                        <p:tav tm="0">
                                          <p:val>
                                            <p:strVal val="#ppt_x"/>
                                          </p:val>
                                        </p:tav>
                                        <p:tav tm="100000">
                                          <p:val>
                                            <p:strVal val="#ppt_x"/>
                                          </p:val>
                                        </p:tav>
                                      </p:tavLst>
                                    </p:anim>
                                    <p:anim calcmode="lin" valueType="num">
                                      <p:cBhvr additive="base">
                                        <p:cTn id="131"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P spid="47" grpId="4" animBg="1"/>
      <p:bldP spid="47" grpId="5" animBg="1"/>
      <p:bldP spid="47" grpId="6" animBg="1"/>
      <p:bldP spid="47" grpId="7" animBg="1"/>
      <p:bldP spid="47" grpId="8" animBg="1"/>
      <p:bldP spid="47" grpId="9" animBg="1"/>
      <p:bldP spid="47" grpId="10" animBg="1"/>
      <p:bldP spid="47" grpId="11" animBg="1"/>
      <p:bldP spid="47" grpId="12" animBg="1"/>
      <p:bldP spid="49" grpId="0" animBg="1"/>
      <p:bldP spid="49" grpId="1" animBg="1"/>
      <p:bldP spid="53" grpId="0" animBg="1"/>
      <p:bldP spid="53" grpId="1" animBg="1"/>
      <p:bldP spid="53" grpId="2" animBg="1"/>
      <p:bldP spid="53" grpId="3" animBg="1"/>
      <p:bldP spid="52" grpId="0" animBg="1"/>
      <p:bldP spid="52" grpId="1" animBg="1"/>
      <p:bldP spid="52" grpId="2" animBg="1"/>
      <p:bldP spid="52" grpId="3"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3517" t="16002" r="42247" b="11312"/>
          <a:stretch/>
        </p:blipFill>
        <p:spPr>
          <a:xfrm>
            <a:off x="1416908" y="1299410"/>
            <a:ext cx="2413687" cy="4689497"/>
          </a:xfrm>
          <a:prstGeom prst="rect">
            <a:avLst/>
          </a:prstGeom>
        </p:spPr>
      </p:pic>
      <p:grpSp>
        <p:nvGrpSpPr>
          <p:cNvPr id="77" name="Group 76"/>
          <p:cNvGrpSpPr/>
          <p:nvPr/>
        </p:nvGrpSpPr>
        <p:grpSpPr>
          <a:xfrm>
            <a:off x="2344315" y="2520746"/>
            <a:ext cx="1354855" cy="1594156"/>
            <a:chOff x="2344020" y="2511119"/>
            <a:chExt cx="1354855" cy="1594156"/>
          </a:xfrm>
        </p:grpSpPr>
        <p:cxnSp>
          <p:nvCxnSpPr>
            <p:cNvPr id="63" name="Straight Connector 62"/>
            <p:cNvCxnSpPr/>
            <p:nvPr/>
          </p:nvCxnSpPr>
          <p:spPr>
            <a:xfrm>
              <a:off x="2344020" y="2511119"/>
              <a:ext cx="1354855" cy="857556"/>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251200" y="3343275"/>
              <a:ext cx="419100" cy="762000"/>
            </a:xfrm>
            <a:prstGeom prst="straightConnector1">
              <a:avLst/>
            </a:prstGeom>
            <a:ln w="76200">
              <a:solidFill>
                <a:srgbClr val="55A3E2"/>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380886" y="1906223"/>
            <a:ext cx="4961202" cy="3157787"/>
          </a:xfrm>
        </p:spPr>
      </p:pic>
      <p:pic>
        <p:nvPicPr>
          <p:cNvPr id="13" name="Picture 12"/>
          <p:cNvPicPr>
            <a:picLocks noChangeAspect="1"/>
          </p:cNvPicPr>
          <p:nvPr/>
        </p:nvPicPr>
        <p:blipFill>
          <a:blip r:embed="rId5"/>
          <a:stretch>
            <a:fillRect/>
          </a:stretch>
        </p:blipFill>
        <p:spPr>
          <a:xfrm>
            <a:off x="5565210" y="1802461"/>
            <a:ext cx="6492838" cy="3833300"/>
          </a:xfrm>
          <a:prstGeom prst="rect">
            <a:avLst/>
          </a:prstGeom>
        </p:spPr>
      </p:pic>
      <p:grpSp>
        <p:nvGrpSpPr>
          <p:cNvPr id="46" name="Group 45"/>
          <p:cNvGrpSpPr/>
          <p:nvPr/>
        </p:nvGrpSpPr>
        <p:grpSpPr>
          <a:xfrm>
            <a:off x="1424668" y="5248648"/>
            <a:ext cx="2413689" cy="731107"/>
            <a:chOff x="1416906" y="5257799"/>
            <a:chExt cx="2413689" cy="731107"/>
          </a:xfrm>
        </p:grpSpPr>
        <p:sp>
          <p:nvSpPr>
            <p:cNvPr id="16" name="Rectangle 15"/>
            <p:cNvSpPr/>
            <p:nvPr/>
          </p:nvSpPr>
          <p:spPr>
            <a:xfrm>
              <a:off x="1416908" y="5257799"/>
              <a:ext cx="2413687" cy="731107"/>
            </a:xfrm>
            <a:prstGeom prst="rect">
              <a:avLst/>
            </a:prstGeom>
            <a:solidFill>
              <a:srgbClr val="40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934308" y="5322277"/>
              <a:ext cx="1758461" cy="240323"/>
            </a:xfrm>
            <a:prstGeom prst="roundRect">
              <a:avLst/>
            </a:prstGeom>
            <a:solidFill>
              <a:schemeClr val="accent1">
                <a:lumMod val="20000"/>
                <a:lumOff val="80000"/>
              </a:schemeClr>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chemeClr val="tx1"/>
                  </a:solidFill>
                  <a:latin typeface="Roboto Slab" charset="0"/>
                  <a:ea typeface="Roboto Slab" charset="0"/>
                  <a:cs typeface="Roboto Slab" charset="0"/>
                </a:rPr>
                <a:t>Iglesia</a:t>
              </a:r>
              <a:r>
                <a:rPr lang="en-US" sz="1050" dirty="0" smtClean="0">
                  <a:solidFill>
                    <a:schemeClr val="tx1"/>
                  </a:solidFill>
                  <a:latin typeface="Roboto Slab" charset="0"/>
                  <a:ea typeface="Roboto Slab" charset="0"/>
                  <a:cs typeface="Roboto Slab" charset="0"/>
                </a:rPr>
                <a:t> San Juan de Dios</a:t>
              </a:r>
              <a:endParaRPr lang="en-US" sz="1050" dirty="0">
                <a:solidFill>
                  <a:schemeClr val="tx1"/>
                </a:solidFill>
                <a:latin typeface="Roboto Slab" charset="0"/>
                <a:ea typeface="Roboto Slab" charset="0"/>
                <a:cs typeface="Roboto Slab" charset="0"/>
              </a:endParaRPr>
            </a:p>
          </p:txBody>
        </p:sp>
        <p:sp>
          <p:nvSpPr>
            <p:cNvPr id="18" name="Rounded Rectangle 17"/>
            <p:cNvSpPr/>
            <p:nvPr/>
          </p:nvSpPr>
          <p:spPr>
            <a:xfrm>
              <a:off x="1934308" y="5642558"/>
              <a:ext cx="1758461" cy="240323"/>
            </a:xfrm>
            <a:prstGeom prst="roundRect">
              <a:avLst/>
            </a:prstGeom>
            <a:solidFill>
              <a:schemeClr val="accent1">
                <a:lumMod val="20000"/>
                <a:lumOff val="80000"/>
              </a:schemeClr>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latin typeface="Roboto Slab" charset="0"/>
                  <a:ea typeface="Roboto Slab" charset="0"/>
                  <a:cs typeface="Roboto Slab" charset="0"/>
                </a:rPr>
                <a:t>Plaza de Bolívar</a:t>
              </a:r>
              <a:endParaRPr lang="en-US" sz="1050" dirty="0">
                <a:solidFill>
                  <a:schemeClr val="tx1"/>
                </a:solidFill>
                <a:latin typeface="Roboto Slab" charset="0"/>
                <a:ea typeface="Roboto Slab" charset="0"/>
                <a:cs typeface="Roboto Slab" charset="0"/>
              </a:endParaRPr>
            </a:p>
          </p:txBody>
        </p:sp>
        <p:sp>
          <p:nvSpPr>
            <p:cNvPr id="20" name="TextBox 19"/>
            <p:cNvSpPr txBox="1"/>
            <p:nvPr/>
          </p:nvSpPr>
          <p:spPr>
            <a:xfrm>
              <a:off x="1416906" y="5322276"/>
              <a:ext cx="576015" cy="253916"/>
            </a:xfrm>
            <a:prstGeom prst="rect">
              <a:avLst/>
            </a:prstGeom>
            <a:noFill/>
          </p:spPr>
          <p:txBody>
            <a:bodyPr wrap="square" rtlCol="0">
              <a:spAutoFit/>
            </a:bodyPr>
            <a:lstStyle/>
            <a:p>
              <a:r>
                <a:rPr lang="en-US" sz="1050" dirty="0" smtClean="0">
                  <a:solidFill>
                    <a:schemeClr val="bg1"/>
                  </a:solidFill>
                  <a:latin typeface="Roboto Slab" charset="0"/>
                  <a:ea typeface="Roboto Slab" charset="0"/>
                  <a:cs typeface="Roboto Slab" charset="0"/>
                </a:rPr>
                <a:t>From:</a:t>
              </a:r>
              <a:endParaRPr lang="en-US" sz="1050" dirty="0">
                <a:solidFill>
                  <a:schemeClr val="bg1"/>
                </a:solidFill>
                <a:latin typeface="Roboto Slab" charset="0"/>
                <a:ea typeface="Roboto Slab" charset="0"/>
                <a:cs typeface="Roboto Slab" charset="0"/>
              </a:endParaRPr>
            </a:p>
          </p:txBody>
        </p:sp>
        <p:sp>
          <p:nvSpPr>
            <p:cNvPr id="21" name="TextBox 20"/>
            <p:cNvSpPr txBox="1"/>
            <p:nvPr/>
          </p:nvSpPr>
          <p:spPr>
            <a:xfrm>
              <a:off x="1416906" y="5635761"/>
              <a:ext cx="576015" cy="253916"/>
            </a:xfrm>
            <a:prstGeom prst="rect">
              <a:avLst/>
            </a:prstGeom>
            <a:noFill/>
          </p:spPr>
          <p:txBody>
            <a:bodyPr wrap="square" rtlCol="0">
              <a:spAutoFit/>
            </a:bodyPr>
            <a:lstStyle/>
            <a:p>
              <a:r>
                <a:rPr lang="en-US" sz="1050" dirty="0" smtClean="0">
                  <a:solidFill>
                    <a:schemeClr val="bg1"/>
                  </a:solidFill>
                  <a:latin typeface="Roboto Slab" charset="0"/>
                  <a:ea typeface="Roboto Slab" charset="0"/>
                  <a:cs typeface="Roboto Slab" charset="0"/>
                </a:rPr>
                <a:t>To:</a:t>
              </a:r>
              <a:endParaRPr lang="en-US" sz="1050" dirty="0">
                <a:solidFill>
                  <a:schemeClr val="bg1"/>
                </a:solidFill>
                <a:latin typeface="Roboto Slab" charset="0"/>
                <a:ea typeface="Roboto Slab" charset="0"/>
                <a:cs typeface="Roboto Slab" charset="0"/>
              </a:endParaRPr>
            </a:p>
          </p:txBody>
        </p:sp>
      </p:grpSp>
      <p:sp>
        <p:nvSpPr>
          <p:cNvPr id="47" name="Rectangle 46"/>
          <p:cNvSpPr/>
          <p:nvPr/>
        </p:nvSpPr>
        <p:spPr>
          <a:xfrm>
            <a:off x="1348230" y="5976082"/>
            <a:ext cx="2548994" cy="27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413359" y="1297715"/>
            <a:ext cx="2435065" cy="1524943"/>
            <a:chOff x="1415883" y="1264427"/>
            <a:chExt cx="2435065" cy="1524943"/>
          </a:xfrm>
        </p:grpSpPr>
        <p:sp>
          <p:nvSpPr>
            <p:cNvPr id="31" name="Rectangle 30"/>
            <p:cNvSpPr/>
            <p:nvPr/>
          </p:nvSpPr>
          <p:spPr>
            <a:xfrm>
              <a:off x="1415883" y="1264427"/>
              <a:ext cx="2413687" cy="1524943"/>
            </a:xfrm>
            <a:prstGeom prst="rect">
              <a:avLst/>
            </a:prstGeom>
            <a:solidFill>
              <a:srgbClr val="40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15883" y="1267212"/>
              <a:ext cx="2435065" cy="535249"/>
            </a:xfrm>
            <a:prstGeom prst="rect">
              <a:avLst/>
            </a:prstGeom>
            <a:solidFill>
              <a:srgbClr val="55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Priorities</a:t>
              </a:r>
              <a:endParaRPr lang="en-US"/>
            </a:p>
          </p:txBody>
        </p:sp>
        <p:sp>
          <p:nvSpPr>
            <p:cNvPr id="27" name="TextBox 26"/>
            <p:cNvSpPr txBox="1"/>
            <p:nvPr/>
          </p:nvSpPr>
          <p:spPr>
            <a:xfrm>
              <a:off x="1444024" y="1731150"/>
              <a:ext cx="1228639" cy="1025345"/>
            </a:xfrm>
            <a:prstGeom prst="rect">
              <a:avLst/>
            </a:prstGeom>
            <a:noFill/>
          </p:spPr>
          <p:txBody>
            <a:bodyPr wrap="square" rtlCol="0">
              <a:spAutoFit/>
            </a:bodyPr>
            <a:lstStyle/>
            <a:p>
              <a:pPr>
                <a:lnSpc>
                  <a:spcPct val="150000"/>
                </a:lnSpc>
              </a:pPr>
              <a:r>
                <a:rPr lang="en-US" sz="1400" dirty="0" smtClean="0">
                  <a:solidFill>
                    <a:schemeClr val="bg1"/>
                  </a:solidFill>
                  <a:latin typeface="Roboto Slab" charset="0"/>
                  <a:ea typeface="Roboto Slab" charset="0"/>
                  <a:cs typeface="Roboto Slab" charset="0"/>
                </a:rPr>
                <a:t>Distance</a:t>
              </a:r>
            </a:p>
            <a:p>
              <a:pPr>
                <a:lnSpc>
                  <a:spcPct val="150000"/>
                </a:lnSpc>
              </a:pPr>
              <a:r>
                <a:rPr lang="en-US" sz="1400" dirty="0" smtClean="0">
                  <a:solidFill>
                    <a:schemeClr val="bg1"/>
                  </a:solidFill>
                  <a:latin typeface="Roboto Slab" charset="0"/>
                  <a:ea typeface="Roboto Slab" charset="0"/>
                  <a:cs typeface="Roboto Slab" charset="0"/>
                </a:rPr>
                <a:t>Traffic</a:t>
              </a:r>
            </a:p>
            <a:p>
              <a:pPr>
                <a:lnSpc>
                  <a:spcPct val="150000"/>
                </a:lnSpc>
              </a:pPr>
              <a:r>
                <a:rPr lang="en-US" sz="1400" dirty="0" smtClean="0">
                  <a:solidFill>
                    <a:schemeClr val="bg1"/>
                  </a:solidFill>
                  <a:latin typeface="Roboto Slab" charset="0"/>
                  <a:ea typeface="Roboto Slab" charset="0"/>
                  <a:cs typeface="Roboto Slab" charset="0"/>
                </a:rPr>
                <a:t>Safety</a:t>
              </a:r>
              <a:endParaRPr lang="en-US" sz="1400" dirty="0">
                <a:solidFill>
                  <a:schemeClr val="bg1"/>
                </a:solidFill>
                <a:latin typeface="Roboto Slab" charset="0"/>
                <a:ea typeface="Roboto Slab" charset="0"/>
                <a:cs typeface="Roboto Slab" charset="0"/>
              </a:endParaRPr>
            </a:p>
          </p:txBody>
        </p:sp>
        <p:sp>
          <p:nvSpPr>
            <p:cNvPr id="36" name="Oval 35"/>
            <p:cNvSpPr>
              <a:spLocks noChangeAspect="1"/>
            </p:cNvSpPr>
            <p:nvPr/>
          </p:nvSpPr>
          <p:spPr>
            <a:xfrm>
              <a:off x="3038801" y="1882419"/>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331274" y="1882419"/>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2746328" y="1882419"/>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029137" y="2207478"/>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321610" y="2207478"/>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2736664" y="2207478"/>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029137" y="2532966"/>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321610" y="2532966"/>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2736664" y="2532966"/>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Oval 48"/>
          <p:cNvSpPr>
            <a:spLocks noChangeAspect="1"/>
          </p:cNvSpPr>
          <p:nvPr/>
        </p:nvSpPr>
        <p:spPr>
          <a:xfrm>
            <a:off x="3319086" y="2564235"/>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026613" y="2569401"/>
            <a:ext cx="144000" cy="144000"/>
          </a:xfrm>
          <a:prstGeom prst="ellipse">
            <a:avLst/>
          </a:prstGeom>
          <a:solidFill>
            <a:srgbClr val="407AAA"/>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328750" y="1912167"/>
            <a:ext cx="144000" cy="144000"/>
          </a:xfrm>
          <a:prstGeom prst="ellipse">
            <a:avLst/>
          </a:prstGeom>
          <a:solidFill>
            <a:srgbClr val="7CFC00"/>
          </a:solidFill>
          <a:ln>
            <a:solidFill>
              <a:srgbClr val="55A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395642" y="1043884"/>
            <a:ext cx="2548994" cy="27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881" y="1080226"/>
            <a:ext cx="2548994" cy="5097987"/>
          </a:xfrm>
          <a:prstGeom prst="rect">
            <a:avLst/>
          </a:prstGeom>
        </p:spPr>
      </p:pic>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17</a:t>
            </a:fld>
            <a:endParaRPr lang="en-US" sz="2000" dirty="0">
              <a:solidFill>
                <a:schemeClr val="bg1"/>
              </a:solidFill>
              <a:latin typeface="Roboto Slab" charset="0"/>
              <a:ea typeface="Roboto Slab" charset="0"/>
              <a:cs typeface="Roboto Slab" charset="0"/>
            </a:endParaRPr>
          </a:p>
        </p:txBody>
      </p:sp>
      <p:sp>
        <p:nvSpPr>
          <p:cNvPr id="2" name="Title 1"/>
          <p:cNvSpPr>
            <a:spLocks noGrp="1"/>
          </p:cNvSpPr>
          <p:nvPr>
            <p:ph type="title"/>
          </p:nvPr>
        </p:nvSpPr>
        <p:spPr>
          <a:xfrm>
            <a:off x="0" y="1"/>
            <a:ext cx="12192000" cy="1034716"/>
          </a:xfrm>
          <a:solidFill>
            <a:srgbClr val="407AAA"/>
          </a:solidFill>
        </p:spPr>
        <p:txBody>
          <a:bodyPr>
            <a:normAutofit/>
          </a:bodyPr>
          <a:lstStyle/>
          <a:p>
            <a:r>
              <a:rPr lang="en-US" dirty="0">
                <a:solidFill>
                  <a:schemeClr val="bg1"/>
                </a:solidFill>
                <a:latin typeface="Roboto Slab" charset="0"/>
                <a:ea typeface="Roboto Slab" charset="0"/>
                <a:cs typeface="Roboto Slab" charset="0"/>
              </a:rPr>
              <a:t> </a:t>
            </a:r>
            <a:r>
              <a:rPr lang="en-US" dirty="0" smtClean="0">
                <a:solidFill>
                  <a:schemeClr val="bg1"/>
                </a:solidFill>
                <a:latin typeface="Roboto Slab" charset="0"/>
                <a:ea typeface="Roboto Slab" charset="0"/>
                <a:cs typeface="Roboto Slab" charset="0"/>
              </a:rPr>
              <a:t>Implications</a:t>
            </a:r>
            <a:endParaRPr lang="en-US" dirty="0">
              <a:solidFill>
                <a:schemeClr val="bg1"/>
              </a:solidFill>
              <a:latin typeface="Roboto Slab" charset="0"/>
              <a:ea typeface="Roboto Slab" charset="0"/>
              <a:cs typeface="Roboto Slab" charset="0"/>
            </a:endParaRPr>
          </a:p>
        </p:txBody>
      </p:sp>
      <p:grpSp>
        <p:nvGrpSpPr>
          <p:cNvPr id="90" name="Group 89"/>
          <p:cNvGrpSpPr/>
          <p:nvPr/>
        </p:nvGrpSpPr>
        <p:grpSpPr>
          <a:xfrm>
            <a:off x="1720850" y="2510458"/>
            <a:ext cx="1272912" cy="2931875"/>
            <a:chOff x="1720850" y="2510458"/>
            <a:chExt cx="1272912" cy="2931875"/>
          </a:xfrm>
        </p:grpSpPr>
        <p:cxnSp>
          <p:nvCxnSpPr>
            <p:cNvPr id="79" name="Straight Connector 78"/>
            <p:cNvCxnSpPr/>
            <p:nvPr/>
          </p:nvCxnSpPr>
          <p:spPr>
            <a:xfrm>
              <a:off x="2333574" y="2510458"/>
              <a:ext cx="660188" cy="407409"/>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2449417" y="4672458"/>
              <a:ext cx="462225" cy="769875"/>
            </a:xfrm>
            <a:prstGeom prst="straightConnector1">
              <a:avLst/>
            </a:prstGeom>
            <a:ln w="76200">
              <a:solidFill>
                <a:srgbClr val="55A3E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720850" y="2882900"/>
              <a:ext cx="1254126" cy="2120900"/>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722406" y="4964604"/>
              <a:ext cx="767406" cy="474056"/>
            </a:xfrm>
            <a:prstGeom prst="line">
              <a:avLst/>
            </a:prstGeom>
            <a:ln w="76200">
              <a:solidFill>
                <a:srgbClr val="55A3E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663028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9" nodeType="afterEffect">
                                  <p:stCondLst>
                                    <p:cond delay="0"/>
                                  </p:stCondLst>
                                  <p:childTnLst>
                                    <p:animEffect transition="out" filter="fade">
                                      <p:cBhvr>
                                        <p:cTn id="6" dur="2000" tmFilter="0, 0; .2, .5; .8, .5; 1, 0"/>
                                        <p:tgtEl>
                                          <p:spTgt spid="47"/>
                                        </p:tgtEl>
                                      </p:cBhvr>
                                    </p:animEffect>
                                    <p:animScale>
                                      <p:cBhvr>
                                        <p:cTn id="7" dur="1000" autoRev="1" fill="hold"/>
                                        <p:tgtEl>
                                          <p:spTgt spid="47"/>
                                        </p:tgtEl>
                                      </p:cBhvr>
                                      <p:by x="105000" y="105000"/>
                                    </p:animScale>
                                  </p:childTnLst>
                                </p:cTn>
                              </p:par>
                            </p:childTnLst>
                          </p:cTn>
                        </p:par>
                        <p:par>
                          <p:cTn id="8" fill="hold">
                            <p:stCondLst>
                              <p:cond delay="2000"/>
                            </p:stCondLst>
                            <p:childTnLst>
                              <p:par>
                                <p:cTn id="9" presetID="2" presetClass="exit" presetSubtype="4" fill="hold" nodeType="afterEffect">
                                  <p:stCondLst>
                                    <p:cond delay="0"/>
                                  </p:stCondLst>
                                  <p:childTnLst>
                                    <p:anim calcmode="lin" valueType="num">
                                      <p:cBhvr additive="base">
                                        <p:cTn id="10" dur="1000"/>
                                        <p:tgtEl>
                                          <p:spTgt spid="46"/>
                                        </p:tgtEl>
                                        <p:attrNameLst>
                                          <p:attrName>ppt_x</p:attrName>
                                        </p:attrNameLst>
                                      </p:cBhvr>
                                      <p:tavLst>
                                        <p:tav tm="0">
                                          <p:val>
                                            <p:strVal val="ppt_x"/>
                                          </p:val>
                                        </p:tav>
                                        <p:tav tm="100000">
                                          <p:val>
                                            <p:strVal val="ppt_x"/>
                                          </p:val>
                                        </p:tav>
                                      </p:tavLst>
                                    </p:anim>
                                    <p:anim calcmode="lin" valueType="num">
                                      <p:cBhvr additive="base">
                                        <p:cTn id="11" dur="1000"/>
                                        <p:tgtEl>
                                          <p:spTgt spid="46"/>
                                        </p:tgtEl>
                                        <p:attrNameLst>
                                          <p:attrName>ppt_y</p:attrName>
                                        </p:attrNameLst>
                                      </p:cBhvr>
                                      <p:tavLst>
                                        <p:tav tm="0">
                                          <p:val>
                                            <p:strVal val="ppt_y"/>
                                          </p:val>
                                        </p:tav>
                                        <p:tav tm="100000">
                                          <p:val>
                                            <p:strVal val="1+ppt_h/2"/>
                                          </p:val>
                                        </p:tav>
                                      </p:tavLst>
                                    </p:anim>
                                    <p:set>
                                      <p:cBhvr>
                                        <p:cTn id="12" dur="1" fill="hold">
                                          <p:stCondLst>
                                            <p:cond delay="999"/>
                                          </p:stCondLst>
                                        </p:cTn>
                                        <p:tgtEl>
                                          <p:spTgt spid="46"/>
                                        </p:tgtEl>
                                        <p:attrNameLst>
                                          <p:attrName>style.visibility</p:attrName>
                                        </p:attrNameLst>
                                      </p:cBhvr>
                                      <p:to>
                                        <p:strVal val="hidden"/>
                                      </p:to>
                                    </p:set>
                                  </p:childTnLst>
                                </p:cTn>
                              </p:par>
                              <p:par>
                                <p:cTn id="13" presetID="2" presetClass="entr" presetSubtype="1"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000" fill="hold"/>
                                        <p:tgtEl>
                                          <p:spTgt spid="45"/>
                                        </p:tgtEl>
                                        <p:attrNameLst>
                                          <p:attrName>ppt_x</p:attrName>
                                        </p:attrNameLst>
                                      </p:cBhvr>
                                      <p:tavLst>
                                        <p:tav tm="0">
                                          <p:val>
                                            <p:strVal val="#ppt_x"/>
                                          </p:val>
                                        </p:tav>
                                        <p:tav tm="100000">
                                          <p:val>
                                            <p:strVal val="#ppt_x"/>
                                          </p:val>
                                        </p:tav>
                                      </p:tavLst>
                                    </p:anim>
                                    <p:anim calcmode="lin" valueType="num">
                                      <p:cBhvr additive="base">
                                        <p:cTn id="16" dur="1000" fill="hold"/>
                                        <p:tgtEl>
                                          <p:spTgt spid="45"/>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ID="26" presetClass="emph" presetSubtype="0" fill="hold" grpId="0" nodeType="afterEffect">
                                  <p:stCondLst>
                                    <p:cond delay="0"/>
                                  </p:stCondLst>
                                  <p:childTnLst>
                                    <p:animEffect transition="out" filter="fade">
                                      <p:cBhvr>
                                        <p:cTn id="19" dur="1000" tmFilter="0, 0; .2, .5; .8, .5; 1, 0"/>
                                        <p:tgtEl>
                                          <p:spTgt spid="47"/>
                                        </p:tgtEl>
                                      </p:cBhvr>
                                    </p:animEffect>
                                    <p:animScale>
                                      <p:cBhvr>
                                        <p:cTn id="20" dur="500" autoRev="1" fill="hold"/>
                                        <p:tgtEl>
                                          <p:spTgt spid="47"/>
                                        </p:tgtEl>
                                      </p:cBhvr>
                                      <p:by x="105000" y="105000"/>
                                    </p:animScale>
                                  </p:childTnLst>
                                </p:cTn>
                              </p:par>
                            </p:childTnLst>
                          </p:cTn>
                        </p:par>
                        <p:par>
                          <p:cTn id="21" fill="hold">
                            <p:stCondLst>
                              <p:cond delay="4000"/>
                            </p:stCondLst>
                            <p:childTnLst>
                              <p:par>
                                <p:cTn id="22" presetID="1"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4000"/>
                            </p:stCondLst>
                            <p:childTnLst>
                              <p:par>
                                <p:cTn id="25" presetID="26" presetClass="emph" presetSubtype="0" fill="hold" grpId="4" nodeType="afterEffect">
                                  <p:stCondLst>
                                    <p:cond delay="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childTnLst>
                          </p:cTn>
                        </p:par>
                        <p:par>
                          <p:cTn id="28" fill="hold">
                            <p:stCondLst>
                              <p:cond delay="5000"/>
                            </p:stCondLst>
                            <p:childTnLst>
                              <p:par>
                                <p:cTn id="29" presetID="1"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par>
                          <p:cTn id="31" fill="hold">
                            <p:stCondLst>
                              <p:cond delay="5000"/>
                            </p:stCondLst>
                            <p:childTnLst>
                              <p:par>
                                <p:cTn id="32" presetID="26" presetClass="emph" presetSubtype="0" fill="hold" grpId="3" nodeType="afterEffect">
                                  <p:stCondLst>
                                    <p:cond delay="0"/>
                                  </p:stCondLst>
                                  <p:childTnLst>
                                    <p:animEffect transition="out" filter="fade">
                                      <p:cBhvr>
                                        <p:cTn id="33" dur="1000" tmFilter="0, 0; .2, .5; .8, .5; 1, 0"/>
                                        <p:tgtEl>
                                          <p:spTgt spid="47"/>
                                        </p:tgtEl>
                                      </p:cBhvr>
                                    </p:animEffect>
                                    <p:animScale>
                                      <p:cBhvr>
                                        <p:cTn id="34" dur="500" autoRev="1" fill="hold"/>
                                        <p:tgtEl>
                                          <p:spTgt spid="47"/>
                                        </p:tgtEl>
                                      </p:cBhvr>
                                      <p:by x="105000" y="105000"/>
                                    </p:animScale>
                                  </p:childTnLst>
                                </p:cTn>
                              </p:par>
                            </p:childTnLst>
                          </p:cTn>
                        </p:par>
                        <p:par>
                          <p:cTn id="35" fill="hold">
                            <p:stCondLst>
                              <p:cond delay="6000"/>
                            </p:stCondLst>
                            <p:childTnLst>
                              <p:par>
                                <p:cTn id="36" presetID="2" presetClass="exit" presetSubtype="1" fill="hold" nodeType="afterEffect">
                                  <p:stCondLst>
                                    <p:cond delay="0"/>
                                  </p:stCondLst>
                                  <p:childTnLst>
                                    <p:anim calcmode="lin" valueType="num">
                                      <p:cBhvr additive="base">
                                        <p:cTn id="37" dur="1000"/>
                                        <p:tgtEl>
                                          <p:spTgt spid="45"/>
                                        </p:tgtEl>
                                        <p:attrNameLst>
                                          <p:attrName>ppt_x</p:attrName>
                                        </p:attrNameLst>
                                      </p:cBhvr>
                                      <p:tavLst>
                                        <p:tav tm="0">
                                          <p:val>
                                            <p:strVal val="ppt_x"/>
                                          </p:val>
                                        </p:tav>
                                        <p:tav tm="100000">
                                          <p:val>
                                            <p:strVal val="ppt_x"/>
                                          </p:val>
                                        </p:tav>
                                      </p:tavLst>
                                    </p:anim>
                                    <p:anim calcmode="lin" valueType="num">
                                      <p:cBhvr additive="base">
                                        <p:cTn id="38" dur="1000"/>
                                        <p:tgtEl>
                                          <p:spTgt spid="45"/>
                                        </p:tgtEl>
                                        <p:attrNameLst>
                                          <p:attrName>ppt_y</p:attrName>
                                        </p:attrNameLst>
                                      </p:cBhvr>
                                      <p:tavLst>
                                        <p:tav tm="0">
                                          <p:val>
                                            <p:strVal val="ppt_y"/>
                                          </p:val>
                                        </p:tav>
                                        <p:tav tm="100000">
                                          <p:val>
                                            <p:strVal val="0-ppt_h/2"/>
                                          </p:val>
                                        </p:tav>
                                      </p:tavLst>
                                    </p:anim>
                                    <p:set>
                                      <p:cBhvr>
                                        <p:cTn id="39" dur="1" fill="hold">
                                          <p:stCondLst>
                                            <p:cond delay="999"/>
                                          </p:stCondLst>
                                        </p:cTn>
                                        <p:tgtEl>
                                          <p:spTgt spid="45"/>
                                        </p:tgtEl>
                                        <p:attrNameLst>
                                          <p:attrName>style.visibility</p:attrName>
                                        </p:attrNameLst>
                                      </p:cBhvr>
                                      <p:to>
                                        <p:strVal val="hidden"/>
                                      </p:to>
                                    </p:set>
                                  </p:childTnLst>
                                </p:cTn>
                              </p:par>
                              <p:par>
                                <p:cTn id="40" presetID="2" presetClass="exit" presetSubtype="1" fill="hold" grpId="4" nodeType="withEffect">
                                  <p:stCondLst>
                                    <p:cond delay="0"/>
                                  </p:stCondLst>
                                  <p:childTnLst>
                                    <p:anim calcmode="lin" valueType="num">
                                      <p:cBhvr additive="base">
                                        <p:cTn id="41" dur="1000"/>
                                        <p:tgtEl>
                                          <p:spTgt spid="53"/>
                                        </p:tgtEl>
                                        <p:attrNameLst>
                                          <p:attrName>ppt_x</p:attrName>
                                        </p:attrNameLst>
                                      </p:cBhvr>
                                      <p:tavLst>
                                        <p:tav tm="0">
                                          <p:val>
                                            <p:strVal val="ppt_x"/>
                                          </p:val>
                                        </p:tav>
                                        <p:tav tm="100000">
                                          <p:val>
                                            <p:strVal val="ppt_x"/>
                                          </p:val>
                                        </p:tav>
                                      </p:tavLst>
                                    </p:anim>
                                    <p:anim calcmode="lin" valueType="num">
                                      <p:cBhvr additive="base">
                                        <p:cTn id="42" dur="1000"/>
                                        <p:tgtEl>
                                          <p:spTgt spid="53"/>
                                        </p:tgtEl>
                                        <p:attrNameLst>
                                          <p:attrName>ppt_y</p:attrName>
                                        </p:attrNameLst>
                                      </p:cBhvr>
                                      <p:tavLst>
                                        <p:tav tm="0">
                                          <p:val>
                                            <p:strVal val="ppt_y"/>
                                          </p:val>
                                        </p:tav>
                                        <p:tav tm="100000">
                                          <p:val>
                                            <p:strVal val="0-ppt_h/2"/>
                                          </p:val>
                                        </p:tav>
                                      </p:tavLst>
                                    </p:anim>
                                    <p:set>
                                      <p:cBhvr>
                                        <p:cTn id="43" dur="1" fill="hold">
                                          <p:stCondLst>
                                            <p:cond delay="999"/>
                                          </p:stCondLst>
                                        </p:cTn>
                                        <p:tgtEl>
                                          <p:spTgt spid="53"/>
                                        </p:tgtEl>
                                        <p:attrNameLst>
                                          <p:attrName>style.visibility</p:attrName>
                                        </p:attrNameLst>
                                      </p:cBhvr>
                                      <p:to>
                                        <p:strVal val="hidden"/>
                                      </p:to>
                                    </p:set>
                                  </p:childTnLst>
                                </p:cTn>
                              </p:par>
                              <p:par>
                                <p:cTn id="44" presetID="2" presetClass="exit" presetSubtype="1" fill="hold" grpId="3" nodeType="withEffect">
                                  <p:stCondLst>
                                    <p:cond delay="0"/>
                                  </p:stCondLst>
                                  <p:childTnLst>
                                    <p:anim calcmode="lin" valueType="num">
                                      <p:cBhvr additive="base">
                                        <p:cTn id="45" dur="1000"/>
                                        <p:tgtEl>
                                          <p:spTgt spid="52"/>
                                        </p:tgtEl>
                                        <p:attrNameLst>
                                          <p:attrName>ppt_x</p:attrName>
                                        </p:attrNameLst>
                                      </p:cBhvr>
                                      <p:tavLst>
                                        <p:tav tm="0">
                                          <p:val>
                                            <p:strVal val="ppt_x"/>
                                          </p:val>
                                        </p:tav>
                                        <p:tav tm="100000">
                                          <p:val>
                                            <p:strVal val="ppt_x"/>
                                          </p:val>
                                        </p:tav>
                                      </p:tavLst>
                                    </p:anim>
                                    <p:anim calcmode="lin" valueType="num">
                                      <p:cBhvr additive="base">
                                        <p:cTn id="46" dur="1000"/>
                                        <p:tgtEl>
                                          <p:spTgt spid="52"/>
                                        </p:tgtEl>
                                        <p:attrNameLst>
                                          <p:attrName>ppt_y</p:attrName>
                                        </p:attrNameLst>
                                      </p:cBhvr>
                                      <p:tavLst>
                                        <p:tav tm="0">
                                          <p:val>
                                            <p:strVal val="ppt_y"/>
                                          </p:val>
                                        </p:tav>
                                        <p:tav tm="100000">
                                          <p:val>
                                            <p:strVal val="0-ppt_h/2"/>
                                          </p:val>
                                        </p:tav>
                                      </p:tavLst>
                                    </p:anim>
                                    <p:set>
                                      <p:cBhvr>
                                        <p:cTn id="47" dur="1" fill="hold">
                                          <p:stCondLst>
                                            <p:cond delay="999"/>
                                          </p:stCondLst>
                                        </p:cTn>
                                        <p:tgtEl>
                                          <p:spTgt spid="52"/>
                                        </p:tgtEl>
                                        <p:attrNameLst>
                                          <p:attrName>style.visibility</p:attrName>
                                        </p:attrNameLst>
                                      </p:cBhvr>
                                      <p:to>
                                        <p:strVal val="hidden"/>
                                      </p:to>
                                    </p:set>
                                  </p:childTnLst>
                                </p:cTn>
                              </p:par>
                            </p:childTnLst>
                          </p:cTn>
                        </p:par>
                        <p:par>
                          <p:cTn id="48" fill="hold">
                            <p:stCondLst>
                              <p:cond delay="7000"/>
                            </p:stCondLst>
                            <p:childTnLst>
                              <p:par>
                                <p:cTn id="49" presetID="1"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par>
                          <p:cTn id="51" fill="hold">
                            <p:stCondLst>
                              <p:cond delay="7000"/>
                            </p:stCondLst>
                            <p:childTnLst>
                              <p:par>
                                <p:cTn id="52" presetID="26" presetClass="emph" presetSubtype="0" fill="hold" grpId="5" nodeType="afterEffect">
                                  <p:stCondLst>
                                    <p:cond delay="0"/>
                                  </p:stCondLst>
                                  <p:childTnLst>
                                    <p:animEffect transition="out" filter="fade">
                                      <p:cBhvr>
                                        <p:cTn id="53" dur="2000" tmFilter="0, 0; .2, .5; .8, .5; 1, 0"/>
                                        <p:tgtEl>
                                          <p:spTgt spid="47"/>
                                        </p:tgtEl>
                                      </p:cBhvr>
                                    </p:animEffect>
                                    <p:animScale>
                                      <p:cBhvr>
                                        <p:cTn id="54" dur="1000" autoRev="1" fill="hold"/>
                                        <p:tgtEl>
                                          <p:spTgt spid="47"/>
                                        </p:tgtEl>
                                      </p:cBhvr>
                                      <p:by x="105000" y="105000"/>
                                    </p:animScale>
                                  </p:childTnLst>
                                </p:cTn>
                              </p:par>
                            </p:childTnLst>
                          </p:cTn>
                        </p:par>
                        <p:par>
                          <p:cTn id="55" fill="hold">
                            <p:stCondLst>
                              <p:cond delay="9000"/>
                            </p:stCondLst>
                            <p:childTnLst>
                              <p:par>
                                <p:cTn id="56" presetID="1" presetClass="exit" presetSubtype="0" fill="hold" nodeType="afterEffect">
                                  <p:stCondLst>
                                    <p:cond delay="0"/>
                                  </p:stCondLst>
                                  <p:childTnLst>
                                    <p:set>
                                      <p:cBhvr>
                                        <p:cTn id="57" dur="1" fill="hold">
                                          <p:stCondLst>
                                            <p:cond delay="0"/>
                                          </p:stCondLst>
                                        </p:cTn>
                                        <p:tgtEl>
                                          <p:spTgt spid="77"/>
                                        </p:tgtEl>
                                        <p:attrNameLst>
                                          <p:attrName>style.visibility</p:attrName>
                                        </p:attrNameLst>
                                      </p:cBhvr>
                                      <p:to>
                                        <p:strVal val="hidden"/>
                                      </p:to>
                                    </p:set>
                                  </p:childTnLst>
                                </p:cTn>
                              </p:par>
                            </p:childTnLst>
                          </p:cTn>
                        </p:par>
                        <p:par>
                          <p:cTn id="58" fill="hold">
                            <p:stCondLst>
                              <p:cond delay="9000"/>
                            </p:stCondLst>
                            <p:childTnLst>
                              <p:par>
                                <p:cTn id="59" presetID="26" presetClass="emph" presetSubtype="0" fill="hold" grpId="12" nodeType="afterEffect">
                                  <p:stCondLst>
                                    <p:cond delay="0"/>
                                  </p:stCondLst>
                                  <p:childTnLst>
                                    <p:animEffect transition="out" filter="fade">
                                      <p:cBhvr>
                                        <p:cTn id="60" dur="250" tmFilter="0, 0; .2, .5; .8, .5; 1, 0"/>
                                        <p:tgtEl>
                                          <p:spTgt spid="47"/>
                                        </p:tgtEl>
                                      </p:cBhvr>
                                    </p:animEffect>
                                    <p:animScale>
                                      <p:cBhvr>
                                        <p:cTn id="61" dur="125" autoRev="1" fill="hold"/>
                                        <p:tgtEl>
                                          <p:spTgt spid="47"/>
                                        </p:tgtEl>
                                      </p:cBhvr>
                                      <p:by x="105000" y="105000"/>
                                    </p:animScale>
                                  </p:childTnLst>
                                </p:cTn>
                              </p:par>
                            </p:childTnLst>
                          </p:cTn>
                        </p:par>
                        <p:par>
                          <p:cTn id="62" fill="hold">
                            <p:stCondLst>
                              <p:cond delay="9250"/>
                            </p:stCondLst>
                            <p:childTnLst>
                              <p:par>
                                <p:cTn id="63" presetID="2" presetClass="entr" presetSubtype="1"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1000" fill="hold"/>
                                        <p:tgtEl>
                                          <p:spTgt spid="45"/>
                                        </p:tgtEl>
                                        <p:attrNameLst>
                                          <p:attrName>ppt_x</p:attrName>
                                        </p:attrNameLst>
                                      </p:cBhvr>
                                      <p:tavLst>
                                        <p:tav tm="0">
                                          <p:val>
                                            <p:strVal val="#ppt_x"/>
                                          </p:val>
                                        </p:tav>
                                        <p:tav tm="100000">
                                          <p:val>
                                            <p:strVal val="#ppt_x"/>
                                          </p:val>
                                        </p:tav>
                                      </p:tavLst>
                                    </p:anim>
                                    <p:anim calcmode="lin" valueType="num">
                                      <p:cBhvr additive="base">
                                        <p:cTn id="66" dur="1000" fill="hold"/>
                                        <p:tgtEl>
                                          <p:spTgt spid="45"/>
                                        </p:tgtEl>
                                        <p:attrNameLst>
                                          <p:attrName>ppt_y</p:attrName>
                                        </p:attrNameLst>
                                      </p:cBhvr>
                                      <p:tavLst>
                                        <p:tav tm="0">
                                          <p:val>
                                            <p:strVal val="0-#ppt_h/2"/>
                                          </p:val>
                                        </p:tav>
                                        <p:tav tm="100000">
                                          <p:val>
                                            <p:strVal val="#ppt_y"/>
                                          </p:val>
                                        </p:tav>
                                      </p:tavLst>
                                    </p:anim>
                                  </p:childTnLst>
                                </p:cTn>
                              </p:par>
                              <p:par>
                                <p:cTn id="67" presetID="2" presetClass="entr" presetSubtype="1" fill="hold" grpId="1" nodeType="with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additive="base">
                                        <p:cTn id="69" dur="1000" fill="hold"/>
                                        <p:tgtEl>
                                          <p:spTgt spid="52"/>
                                        </p:tgtEl>
                                        <p:attrNameLst>
                                          <p:attrName>ppt_x</p:attrName>
                                        </p:attrNameLst>
                                      </p:cBhvr>
                                      <p:tavLst>
                                        <p:tav tm="0">
                                          <p:val>
                                            <p:strVal val="#ppt_x"/>
                                          </p:val>
                                        </p:tav>
                                        <p:tav tm="100000">
                                          <p:val>
                                            <p:strVal val="#ppt_x"/>
                                          </p:val>
                                        </p:tav>
                                      </p:tavLst>
                                    </p:anim>
                                    <p:anim calcmode="lin" valueType="num">
                                      <p:cBhvr additive="base">
                                        <p:cTn id="70" dur="1000" fill="hold"/>
                                        <p:tgtEl>
                                          <p:spTgt spid="52"/>
                                        </p:tgtEl>
                                        <p:attrNameLst>
                                          <p:attrName>ppt_y</p:attrName>
                                        </p:attrNameLst>
                                      </p:cBhvr>
                                      <p:tavLst>
                                        <p:tav tm="0">
                                          <p:val>
                                            <p:strVal val="0-#ppt_h/2"/>
                                          </p:val>
                                        </p:tav>
                                        <p:tav tm="100000">
                                          <p:val>
                                            <p:strVal val="#ppt_y"/>
                                          </p:val>
                                        </p:tav>
                                      </p:tavLst>
                                    </p:anim>
                                  </p:childTnLst>
                                </p:cTn>
                              </p:par>
                              <p:par>
                                <p:cTn id="71" presetID="2" presetClass="entr" presetSubtype="1" fill="hold" grpId="1"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1000" fill="hold"/>
                                        <p:tgtEl>
                                          <p:spTgt spid="53"/>
                                        </p:tgtEl>
                                        <p:attrNameLst>
                                          <p:attrName>ppt_x</p:attrName>
                                        </p:attrNameLst>
                                      </p:cBhvr>
                                      <p:tavLst>
                                        <p:tav tm="0">
                                          <p:val>
                                            <p:strVal val="#ppt_x"/>
                                          </p:val>
                                        </p:tav>
                                        <p:tav tm="100000">
                                          <p:val>
                                            <p:strVal val="#ppt_x"/>
                                          </p:val>
                                        </p:tav>
                                      </p:tavLst>
                                    </p:anim>
                                    <p:anim calcmode="lin" valueType="num">
                                      <p:cBhvr additive="base">
                                        <p:cTn id="74" dur="1000" fill="hold"/>
                                        <p:tgtEl>
                                          <p:spTgt spid="53"/>
                                        </p:tgtEl>
                                        <p:attrNameLst>
                                          <p:attrName>ppt_y</p:attrName>
                                        </p:attrNameLst>
                                      </p:cBhvr>
                                      <p:tavLst>
                                        <p:tav tm="0">
                                          <p:val>
                                            <p:strVal val="0-#ppt_h/2"/>
                                          </p:val>
                                        </p:tav>
                                        <p:tav tm="100000">
                                          <p:val>
                                            <p:strVal val="#ppt_y"/>
                                          </p:val>
                                        </p:tav>
                                      </p:tavLst>
                                    </p:anim>
                                  </p:childTnLst>
                                </p:cTn>
                              </p:par>
                            </p:childTnLst>
                          </p:cTn>
                        </p:par>
                        <p:par>
                          <p:cTn id="75" fill="hold">
                            <p:stCondLst>
                              <p:cond delay="10250"/>
                            </p:stCondLst>
                            <p:childTnLst>
                              <p:par>
                                <p:cTn id="76" presetID="26" presetClass="emph" presetSubtype="0" fill="hold" grpId="7" nodeType="afterEffect">
                                  <p:stCondLst>
                                    <p:cond delay="0"/>
                                  </p:stCondLst>
                                  <p:childTnLst>
                                    <p:animEffect transition="out" filter="fade">
                                      <p:cBhvr>
                                        <p:cTn id="77" dur="1000" tmFilter="0, 0; .2, .5; .8, .5; 1, 0"/>
                                        <p:tgtEl>
                                          <p:spTgt spid="47"/>
                                        </p:tgtEl>
                                      </p:cBhvr>
                                    </p:animEffect>
                                    <p:animScale>
                                      <p:cBhvr>
                                        <p:cTn id="78" dur="500" autoRev="1" fill="hold"/>
                                        <p:tgtEl>
                                          <p:spTgt spid="47"/>
                                        </p:tgtEl>
                                      </p:cBhvr>
                                      <p:by x="105000" y="105000"/>
                                    </p:animScale>
                                  </p:childTnLst>
                                </p:cTn>
                              </p:par>
                            </p:childTnLst>
                          </p:cTn>
                        </p:par>
                        <p:par>
                          <p:cTn id="79" fill="hold">
                            <p:stCondLst>
                              <p:cond delay="11250"/>
                            </p:stCondLst>
                            <p:childTnLst>
                              <p:par>
                                <p:cTn id="80" presetID="1" presetClass="exit" presetSubtype="0" fill="hold" grpId="2" nodeType="afterEffect">
                                  <p:stCondLst>
                                    <p:cond delay="0"/>
                                  </p:stCondLst>
                                  <p:childTnLst>
                                    <p:set>
                                      <p:cBhvr>
                                        <p:cTn id="81" dur="1" fill="hold">
                                          <p:stCondLst>
                                            <p:cond delay="0"/>
                                          </p:stCondLst>
                                        </p:cTn>
                                        <p:tgtEl>
                                          <p:spTgt spid="52"/>
                                        </p:tgtEl>
                                        <p:attrNameLst>
                                          <p:attrName>style.visibility</p:attrName>
                                        </p:attrNameLst>
                                      </p:cBhvr>
                                      <p:to>
                                        <p:strVal val="hidden"/>
                                      </p:to>
                                    </p:set>
                                  </p:childTnLst>
                                </p:cTn>
                              </p:par>
                            </p:childTnLst>
                          </p:cTn>
                        </p:par>
                        <p:par>
                          <p:cTn id="82" fill="hold">
                            <p:stCondLst>
                              <p:cond delay="11250"/>
                            </p:stCondLst>
                            <p:childTnLst>
                              <p:par>
                                <p:cTn id="83" presetID="26" presetClass="emph" presetSubtype="0" fill="hold" grpId="1" nodeType="afterEffect">
                                  <p:stCondLst>
                                    <p:cond delay="0"/>
                                  </p:stCondLst>
                                  <p:childTnLst>
                                    <p:animEffect transition="out" filter="fade">
                                      <p:cBhvr>
                                        <p:cTn id="84" dur="1000" tmFilter="0, 0; .2, .5; .8, .5; 1, 0"/>
                                        <p:tgtEl>
                                          <p:spTgt spid="47"/>
                                        </p:tgtEl>
                                      </p:cBhvr>
                                    </p:animEffect>
                                    <p:animScale>
                                      <p:cBhvr>
                                        <p:cTn id="85" dur="500" autoRev="1" fill="hold"/>
                                        <p:tgtEl>
                                          <p:spTgt spid="47"/>
                                        </p:tgtEl>
                                      </p:cBhvr>
                                      <p:by x="105000" y="105000"/>
                                    </p:animScale>
                                  </p:childTnLst>
                                </p:cTn>
                              </p:par>
                            </p:childTnLst>
                          </p:cTn>
                        </p:par>
                        <p:par>
                          <p:cTn id="86" fill="hold">
                            <p:stCondLst>
                              <p:cond delay="12250"/>
                            </p:stCondLst>
                            <p:childTnLst>
                              <p:par>
                                <p:cTn id="87" presetID="1" presetClass="exit" presetSubtype="0" fill="hold" grpId="2" nodeType="afterEffect">
                                  <p:stCondLst>
                                    <p:cond delay="0"/>
                                  </p:stCondLst>
                                  <p:childTnLst>
                                    <p:set>
                                      <p:cBhvr>
                                        <p:cTn id="88" dur="1" fill="hold">
                                          <p:stCondLst>
                                            <p:cond delay="0"/>
                                          </p:stCondLst>
                                        </p:cTn>
                                        <p:tgtEl>
                                          <p:spTgt spid="53"/>
                                        </p:tgtEl>
                                        <p:attrNameLst>
                                          <p:attrName>style.visibility</p:attrName>
                                        </p:attrNameLst>
                                      </p:cBhvr>
                                      <p:to>
                                        <p:strVal val="hidden"/>
                                      </p:to>
                                    </p:set>
                                  </p:childTnLst>
                                </p:cTn>
                              </p:par>
                            </p:childTnLst>
                          </p:cTn>
                        </p:par>
                        <p:par>
                          <p:cTn id="89" fill="hold">
                            <p:stCondLst>
                              <p:cond delay="12250"/>
                            </p:stCondLst>
                            <p:childTnLst>
                              <p:par>
                                <p:cTn id="90" presetID="26" presetClass="emph" presetSubtype="0" fill="hold" grpId="2" nodeType="afterEffect">
                                  <p:stCondLst>
                                    <p:cond delay="0"/>
                                  </p:stCondLst>
                                  <p:childTnLst>
                                    <p:animEffect transition="out" filter="fade">
                                      <p:cBhvr>
                                        <p:cTn id="91" dur="1000" tmFilter="0, 0; .2, .5; .8, .5; 1, 0"/>
                                        <p:tgtEl>
                                          <p:spTgt spid="47"/>
                                        </p:tgtEl>
                                      </p:cBhvr>
                                    </p:animEffect>
                                    <p:animScale>
                                      <p:cBhvr>
                                        <p:cTn id="92" dur="500" autoRev="1" fill="hold"/>
                                        <p:tgtEl>
                                          <p:spTgt spid="47"/>
                                        </p:tgtEl>
                                      </p:cBhvr>
                                      <p:by x="105000" y="105000"/>
                                    </p:animScale>
                                  </p:childTnLst>
                                </p:cTn>
                              </p:par>
                            </p:childTnLst>
                          </p:cTn>
                        </p:par>
                        <p:par>
                          <p:cTn id="93" fill="hold">
                            <p:stCondLst>
                              <p:cond delay="13250"/>
                            </p:stCondLst>
                            <p:childTnLst>
                              <p:par>
                                <p:cTn id="94" presetID="1" presetClass="entr" presetSubtype="0"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childTnLst>
                                </p:cTn>
                              </p:par>
                            </p:childTnLst>
                          </p:cTn>
                        </p:par>
                        <p:par>
                          <p:cTn id="96" fill="hold">
                            <p:stCondLst>
                              <p:cond delay="13250"/>
                            </p:stCondLst>
                            <p:childTnLst>
                              <p:par>
                                <p:cTn id="97" presetID="26" presetClass="emph" presetSubtype="0" fill="hold" grpId="6" nodeType="afterEffect">
                                  <p:stCondLst>
                                    <p:cond delay="0"/>
                                  </p:stCondLst>
                                  <p:childTnLst>
                                    <p:animEffect transition="out" filter="fade">
                                      <p:cBhvr>
                                        <p:cTn id="98" dur="1000" tmFilter="0, 0; .2, .5; .8, .5; 1, 0"/>
                                        <p:tgtEl>
                                          <p:spTgt spid="47"/>
                                        </p:tgtEl>
                                      </p:cBhvr>
                                    </p:animEffect>
                                    <p:animScale>
                                      <p:cBhvr>
                                        <p:cTn id="99" dur="500" autoRev="1" fill="hold"/>
                                        <p:tgtEl>
                                          <p:spTgt spid="47"/>
                                        </p:tgtEl>
                                      </p:cBhvr>
                                      <p:by x="105000" y="105000"/>
                                    </p:animScale>
                                  </p:childTnLst>
                                </p:cTn>
                              </p:par>
                            </p:childTnLst>
                          </p:cTn>
                        </p:par>
                        <p:par>
                          <p:cTn id="100" fill="hold">
                            <p:stCondLst>
                              <p:cond delay="14250"/>
                            </p:stCondLst>
                            <p:childTnLst>
                              <p:par>
                                <p:cTn id="101" presetID="2" presetClass="exit" presetSubtype="1" fill="hold" nodeType="afterEffect">
                                  <p:stCondLst>
                                    <p:cond delay="0"/>
                                  </p:stCondLst>
                                  <p:childTnLst>
                                    <p:anim calcmode="lin" valueType="num">
                                      <p:cBhvr additive="base">
                                        <p:cTn id="102" dur="1000"/>
                                        <p:tgtEl>
                                          <p:spTgt spid="45"/>
                                        </p:tgtEl>
                                        <p:attrNameLst>
                                          <p:attrName>ppt_x</p:attrName>
                                        </p:attrNameLst>
                                      </p:cBhvr>
                                      <p:tavLst>
                                        <p:tav tm="0">
                                          <p:val>
                                            <p:strVal val="ppt_x"/>
                                          </p:val>
                                        </p:tav>
                                        <p:tav tm="100000">
                                          <p:val>
                                            <p:strVal val="ppt_x"/>
                                          </p:val>
                                        </p:tav>
                                      </p:tavLst>
                                    </p:anim>
                                    <p:anim calcmode="lin" valueType="num">
                                      <p:cBhvr additive="base">
                                        <p:cTn id="103" dur="1000"/>
                                        <p:tgtEl>
                                          <p:spTgt spid="45"/>
                                        </p:tgtEl>
                                        <p:attrNameLst>
                                          <p:attrName>ppt_y</p:attrName>
                                        </p:attrNameLst>
                                      </p:cBhvr>
                                      <p:tavLst>
                                        <p:tav tm="0">
                                          <p:val>
                                            <p:strVal val="ppt_y"/>
                                          </p:val>
                                        </p:tav>
                                        <p:tav tm="100000">
                                          <p:val>
                                            <p:strVal val="0-ppt_h/2"/>
                                          </p:val>
                                        </p:tav>
                                      </p:tavLst>
                                    </p:anim>
                                    <p:set>
                                      <p:cBhvr>
                                        <p:cTn id="104" dur="1" fill="hold">
                                          <p:stCondLst>
                                            <p:cond delay="999"/>
                                          </p:stCondLst>
                                        </p:cTn>
                                        <p:tgtEl>
                                          <p:spTgt spid="45"/>
                                        </p:tgtEl>
                                        <p:attrNameLst>
                                          <p:attrName>style.visibility</p:attrName>
                                        </p:attrNameLst>
                                      </p:cBhvr>
                                      <p:to>
                                        <p:strVal val="hidden"/>
                                      </p:to>
                                    </p:set>
                                  </p:childTnLst>
                                </p:cTn>
                              </p:par>
                              <p:par>
                                <p:cTn id="105" presetID="2" presetClass="exit" presetSubtype="1" fill="hold" grpId="3" nodeType="withEffect">
                                  <p:stCondLst>
                                    <p:cond delay="0"/>
                                  </p:stCondLst>
                                  <p:childTnLst>
                                    <p:anim calcmode="lin" valueType="num">
                                      <p:cBhvr additive="base">
                                        <p:cTn id="106" dur="1000"/>
                                        <p:tgtEl>
                                          <p:spTgt spid="49"/>
                                        </p:tgtEl>
                                        <p:attrNameLst>
                                          <p:attrName>ppt_x</p:attrName>
                                        </p:attrNameLst>
                                      </p:cBhvr>
                                      <p:tavLst>
                                        <p:tav tm="0">
                                          <p:val>
                                            <p:strVal val="ppt_x"/>
                                          </p:val>
                                        </p:tav>
                                        <p:tav tm="100000">
                                          <p:val>
                                            <p:strVal val="ppt_x"/>
                                          </p:val>
                                        </p:tav>
                                      </p:tavLst>
                                    </p:anim>
                                    <p:anim calcmode="lin" valueType="num">
                                      <p:cBhvr additive="base">
                                        <p:cTn id="107" dur="1000"/>
                                        <p:tgtEl>
                                          <p:spTgt spid="49"/>
                                        </p:tgtEl>
                                        <p:attrNameLst>
                                          <p:attrName>ppt_y</p:attrName>
                                        </p:attrNameLst>
                                      </p:cBhvr>
                                      <p:tavLst>
                                        <p:tav tm="0">
                                          <p:val>
                                            <p:strVal val="ppt_y"/>
                                          </p:val>
                                        </p:tav>
                                        <p:tav tm="100000">
                                          <p:val>
                                            <p:strVal val="0-ppt_h/2"/>
                                          </p:val>
                                        </p:tav>
                                      </p:tavLst>
                                    </p:anim>
                                    <p:set>
                                      <p:cBhvr>
                                        <p:cTn id="108" dur="1" fill="hold">
                                          <p:stCondLst>
                                            <p:cond delay="999"/>
                                          </p:stCondLst>
                                        </p:cTn>
                                        <p:tgtEl>
                                          <p:spTgt spid="49"/>
                                        </p:tgtEl>
                                        <p:attrNameLst>
                                          <p:attrName>style.visibility</p:attrName>
                                        </p:attrNameLst>
                                      </p:cBhvr>
                                      <p:to>
                                        <p:strVal val="hidden"/>
                                      </p:to>
                                    </p:set>
                                  </p:childTnLst>
                                </p:cTn>
                              </p:par>
                            </p:childTnLst>
                          </p:cTn>
                        </p:par>
                        <p:par>
                          <p:cTn id="109" fill="hold">
                            <p:stCondLst>
                              <p:cond delay="15250"/>
                            </p:stCondLst>
                            <p:childTnLst>
                              <p:par>
                                <p:cTn id="110" presetID="26" presetClass="emph" presetSubtype="0" fill="hold" grpId="8" nodeType="afterEffect">
                                  <p:stCondLst>
                                    <p:cond delay="0"/>
                                  </p:stCondLst>
                                  <p:childTnLst>
                                    <p:animEffect transition="out" filter="fade">
                                      <p:cBhvr>
                                        <p:cTn id="111" dur="500" tmFilter="0, 0; .2, .5; .8, .5; 1, 0"/>
                                        <p:tgtEl>
                                          <p:spTgt spid="47"/>
                                        </p:tgtEl>
                                      </p:cBhvr>
                                    </p:animEffect>
                                    <p:animScale>
                                      <p:cBhvr>
                                        <p:cTn id="112" dur="250" autoRev="1" fill="hold"/>
                                        <p:tgtEl>
                                          <p:spTgt spid="47"/>
                                        </p:tgtEl>
                                      </p:cBhvr>
                                      <p:by x="105000" y="105000"/>
                                    </p:animScale>
                                  </p:childTnLst>
                                </p:cTn>
                              </p:par>
                            </p:childTnLst>
                          </p:cTn>
                        </p:par>
                        <p:par>
                          <p:cTn id="113" fill="hold">
                            <p:stCondLst>
                              <p:cond delay="15750"/>
                            </p:stCondLst>
                            <p:childTnLst>
                              <p:par>
                                <p:cTn id="114" presetID="1" presetClass="entr" presetSubtype="0" fill="hold" nodeType="afterEffect">
                                  <p:stCondLst>
                                    <p:cond delay="0"/>
                                  </p:stCondLst>
                                  <p:childTnLst>
                                    <p:set>
                                      <p:cBhvr>
                                        <p:cTn id="115" dur="1" fill="hold">
                                          <p:stCondLst>
                                            <p:cond delay="0"/>
                                          </p:stCondLst>
                                        </p:cTn>
                                        <p:tgtEl>
                                          <p:spTgt spid="90"/>
                                        </p:tgtEl>
                                        <p:attrNameLst>
                                          <p:attrName>style.visibility</p:attrName>
                                        </p:attrNameLst>
                                      </p:cBhvr>
                                      <p:to>
                                        <p:strVal val="visible"/>
                                      </p:to>
                                    </p:set>
                                  </p:childTnLst>
                                </p:cTn>
                              </p:par>
                            </p:childTnLst>
                          </p:cTn>
                        </p:par>
                        <p:par>
                          <p:cTn id="116" fill="hold">
                            <p:stCondLst>
                              <p:cond delay="15750"/>
                            </p:stCondLst>
                            <p:childTnLst>
                              <p:par>
                                <p:cTn id="117" presetID="26" presetClass="emph" presetSubtype="0" fill="hold" grpId="10" nodeType="afterEffect">
                                  <p:stCondLst>
                                    <p:cond delay="0"/>
                                  </p:stCondLst>
                                  <p:childTnLst>
                                    <p:animEffect transition="out" filter="fade">
                                      <p:cBhvr>
                                        <p:cTn id="118" dur="2000" tmFilter="0, 0; .2, .5; .8, .5; 1, 0"/>
                                        <p:tgtEl>
                                          <p:spTgt spid="47"/>
                                        </p:tgtEl>
                                      </p:cBhvr>
                                    </p:animEffect>
                                    <p:animScale>
                                      <p:cBhvr>
                                        <p:cTn id="119" dur="1000" autoRev="1" fill="hold"/>
                                        <p:tgtEl>
                                          <p:spTgt spid="47"/>
                                        </p:tgtEl>
                                      </p:cBhvr>
                                      <p:by x="105000" y="105000"/>
                                    </p:animScale>
                                  </p:childTnLst>
                                </p:cTn>
                              </p:par>
                            </p:childTnLst>
                          </p:cTn>
                        </p:par>
                        <p:par>
                          <p:cTn id="120" fill="hold">
                            <p:stCondLst>
                              <p:cond delay="17750"/>
                            </p:stCondLst>
                            <p:childTnLst>
                              <p:par>
                                <p:cTn id="121" presetID="1" presetClass="exit" presetSubtype="0" fill="hold" nodeType="afterEffect">
                                  <p:stCondLst>
                                    <p:cond delay="0"/>
                                  </p:stCondLst>
                                  <p:childTnLst>
                                    <p:set>
                                      <p:cBhvr>
                                        <p:cTn id="122" dur="1" fill="hold">
                                          <p:stCondLst>
                                            <p:cond delay="0"/>
                                          </p:stCondLst>
                                        </p:cTn>
                                        <p:tgtEl>
                                          <p:spTgt spid="90"/>
                                        </p:tgtEl>
                                        <p:attrNameLst>
                                          <p:attrName>style.visibility</p:attrName>
                                        </p:attrNameLst>
                                      </p:cBhvr>
                                      <p:to>
                                        <p:strVal val="hidden"/>
                                      </p:to>
                                    </p:set>
                                  </p:childTnLst>
                                </p:cTn>
                              </p:par>
                            </p:childTnLst>
                          </p:cTn>
                        </p:par>
                        <p:par>
                          <p:cTn id="123" fill="hold">
                            <p:stCondLst>
                              <p:cond delay="17750"/>
                            </p:stCondLst>
                            <p:childTnLst>
                              <p:par>
                                <p:cTn id="124" presetID="26" presetClass="emph" presetSubtype="0" fill="remove" grpId="11" nodeType="afterEffect">
                                  <p:stCondLst>
                                    <p:cond delay="0"/>
                                  </p:stCondLst>
                                  <p:childTnLst>
                                    <p:animEffect transition="out" filter="fade">
                                      <p:cBhvr>
                                        <p:cTn id="125" dur="1000" tmFilter="0, 0; .2, .5; .8, .5; 1, 0"/>
                                        <p:tgtEl>
                                          <p:spTgt spid="47"/>
                                        </p:tgtEl>
                                      </p:cBhvr>
                                    </p:animEffect>
                                    <p:animScale>
                                      <p:cBhvr>
                                        <p:cTn id="126" dur="500" autoRev="1" fill="hold"/>
                                        <p:tgtEl>
                                          <p:spTgt spid="47"/>
                                        </p:tgtEl>
                                      </p:cBhvr>
                                      <p:by x="105000" y="105000"/>
                                    </p:animScale>
                                  </p:childTnLst>
                                </p:cTn>
                              </p:par>
                            </p:childTnLst>
                          </p:cTn>
                        </p:par>
                        <p:par>
                          <p:cTn id="127" fill="hold">
                            <p:stCondLst>
                              <p:cond delay="18750"/>
                            </p:stCondLst>
                            <p:childTnLst>
                              <p:par>
                                <p:cTn id="128" presetID="2" presetClass="entr" presetSubtype="4" fill="hold" nodeType="afterEffect">
                                  <p:stCondLst>
                                    <p:cond delay="0"/>
                                  </p:stCondLst>
                                  <p:childTnLst>
                                    <p:set>
                                      <p:cBhvr>
                                        <p:cTn id="129" dur="1" fill="hold">
                                          <p:stCondLst>
                                            <p:cond delay="0"/>
                                          </p:stCondLst>
                                        </p:cTn>
                                        <p:tgtEl>
                                          <p:spTgt spid="46"/>
                                        </p:tgtEl>
                                        <p:attrNameLst>
                                          <p:attrName>style.visibility</p:attrName>
                                        </p:attrNameLst>
                                      </p:cBhvr>
                                      <p:to>
                                        <p:strVal val="visible"/>
                                      </p:to>
                                    </p:set>
                                    <p:anim calcmode="lin" valueType="num">
                                      <p:cBhvr additive="base">
                                        <p:cTn id="130" dur="1000" fill="hold"/>
                                        <p:tgtEl>
                                          <p:spTgt spid="46"/>
                                        </p:tgtEl>
                                        <p:attrNameLst>
                                          <p:attrName>ppt_x</p:attrName>
                                        </p:attrNameLst>
                                      </p:cBhvr>
                                      <p:tavLst>
                                        <p:tav tm="0">
                                          <p:val>
                                            <p:strVal val="#ppt_x"/>
                                          </p:val>
                                        </p:tav>
                                        <p:tav tm="100000">
                                          <p:val>
                                            <p:strVal val="#ppt_x"/>
                                          </p:val>
                                        </p:tav>
                                      </p:tavLst>
                                    </p:anim>
                                    <p:anim calcmode="lin" valueType="num">
                                      <p:cBhvr additive="base">
                                        <p:cTn id="131"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P spid="47" grpId="4" animBg="1"/>
      <p:bldP spid="47" grpId="5" animBg="1"/>
      <p:bldP spid="47" grpId="6" animBg="1"/>
      <p:bldP spid="47" grpId="7" animBg="1"/>
      <p:bldP spid="47" grpId="8" animBg="1"/>
      <p:bldP spid="47" grpId="9" animBg="1"/>
      <p:bldP spid="47" grpId="10" animBg="1"/>
      <p:bldP spid="47" grpId="11" animBg="1"/>
      <p:bldP spid="47" grpId="12" animBg="1"/>
      <p:bldP spid="49" grpId="0" animBg="1"/>
      <p:bldP spid="49" grpId="3" animBg="1"/>
      <p:bldP spid="53" grpId="0" animBg="1"/>
      <p:bldP spid="53" grpId="1" animBg="1"/>
      <p:bldP spid="53" grpId="2" animBg="1"/>
      <p:bldP spid="53" grpId="4" animBg="1"/>
      <p:bldP spid="52" grpId="0" animBg="1"/>
      <p:bldP spid="52" grpId="1" animBg="1"/>
      <p:bldP spid="52" grpId="2" animBg="1"/>
      <p:bldP spid="52"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Motivation</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spcBef>
                <a:spcPts val="0"/>
              </a:spcBef>
              <a:spcAft>
                <a:spcPts val="1800"/>
              </a:spcAft>
            </a:pPr>
            <a:r>
              <a:rPr lang="en-US" dirty="0" smtClean="0">
                <a:latin typeface="Roboto Slab Light" charset="0"/>
                <a:ea typeface="Roboto Slab Light" charset="0"/>
                <a:cs typeface="Roboto Slab Light" charset="0"/>
              </a:rPr>
              <a:t>Lack of straightforward access to objective safety and usual traffic conditions of cities.</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2</a:t>
            </a:fld>
            <a:endParaRPr lang="en-US" sz="2000" dirty="0">
              <a:solidFill>
                <a:schemeClr val="bg1"/>
              </a:solidFill>
              <a:latin typeface="Roboto Slab" charset="0"/>
              <a:ea typeface="Roboto Slab" charset="0"/>
              <a:cs typeface="Roboto Slab" charset="0"/>
            </a:endParaRPr>
          </a:p>
        </p:txBody>
      </p:sp>
      <p:sp>
        <p:nvSpPr>
          <p:cNvPr id="11" name="Content Placeholder 2"/>
          <p:cNvSpPr txBox="1">
            <a:spLocks/>
          </p:cNvSpPr>
          <p:nvPr/>
        </p:nvSpPr>
        <p:spPr>
          <a:xfrm>
            <a:off x="838201" y="3789947"/>
            <a:ext cx="4190999" cy="1588169"/>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8113" indent="0">
              <a:lnSpc>
                <a:spcPct val="150000"/>
              </a:lnSpc>
              <a:spcBef>
                <a:spcPts val="0"/>
              </a:spcBef>
              <a:spcAft>
                <a:spcPts val="1800"/>
              </a:spcAft>
              <a:buNone/>
            </a:pPr>
            <a:r>
              <a:rPr lang="en-US" dirty="0" smtClean="0">
                <a:solidFill>
                  <a:schemeClr val="bg1"/>
                </a:solidFill>
                <a:latin typeface="Roboto Slab Light" charset="0"/>
                <a:ea typeface="Roboto Slab Light" charset="0"/>
                <a:cs typeface="Roboto Slab Light" charset="0"/>
              </a:rPr>
              <a:t>Non locals can run into risks.</a:t>
            </a:r>
          </a:p>
        </p:txBody>
      </p:sp>
      <p:sp>
        <p:nvSpPr>
          <p:cNvPr id="12" name="Content Placeholder 2"/>
          <p:cNvSpPr txBox="1">
            <a:spLocks/>
          </p:cNvSpPr>
          <p:nvPr/>
        </p:nvSpPr>
        <p:spPr>
          <a:xfrm>
            <a:off x="7074568" y="3789947"/>
            <a:ext cx="4279232" cy="1588169"/>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7325" indent="0">
              <a:lnSpc>
                <a:spcPct val="150000"/>
              </a:lnSpc>
              <a:spcBef>
                <a:spcPts val="0"/>
              </a:spcBef>
              <a:spcAft>
                <a:spcPts val="1800"/>
              </a:spcAft>
              <a:buNone/>
            </a:pPr>
            <a:r>
              <a:rPr lang="en-US" dirty="0" smtClean="0">
                <a:solidFill>
                  <a:schemeClr val="bg1"/>
                </a:solidFill>
                <a:latin typeface="Roboto Slab Light" charset="0"/>
                <a:ea typeface="Roboto Slab Light" charset="0"/>
                <a:cs typeface="Roboto Slab Light" charset="0"/>
              </a:rPr>
              <a:t>Locals have a tough job at evaluating progress.</a:t>
            </a:r>
          </a:p>
        </p:txBody>
      </p:sp>
      <p:sp>
        <p:nvSpPr>
          <p:cNvPr id="19" name="Bent-Up Arrow 18"/>
          <p:cNvSpPr/>
          <p:nvPr/>
        </p:nvSpPr>
        <p:spPr>
          <a:xfrm rot="10800000">
            <a:off x="2581274" y="3131768"/>
            <a:ext cx="3088003" cy="572102"/>
          </a:xfrm>
          <a:prstGeom prst="bentUp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Up Arrow 19"/>
          <p:cNvSpPr/>
          <p:nvPr/>
        </p:nvSpPr>
        <p:spPr>
          <a:xfrm rot="10800000" flipH="1">
            <a:off x="5530248" y="3131768"/>
            <a:ext cx="3806792" cy="572102"/>
          </a:xfrm>
          <a:prstGeom prst="bentUp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425304" y="2519767"/>
            <a:ext cx="0" cy="612000"/>
          </a:xfrm>
          <a:prstGeom prst="line">
            <a:avLst/>
          </a:prstGeom>
          <a:ln w="158750">
            <a:solidFill>
              <a:srgbClr val="407A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73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Context</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6558455" y="1296236"/>
            <a:ext cx="4795344" cy="4351338"/>
          </a:xfrm>
          <a:solidFill>
            <a:srgbClr val="55A3E2"/>
          </a:solidFill>
        </p:spPr>
        <p:txBody>
          <a:bodyPr/>
          <a:lstStyle/>
          <a:p>
            <a:pPr>
              <a:lnSpc>
                <a:spcPct val="150000"/>
              </a:lnSpc>
            </a:pPr>
            <a:r>
              <a:rPr lang="en-US" b="1" dirty="0" smtClean="0">
                <a:solidFill>
                  <a:schemeClr val="bg1"/>
                </a:solidFill>
                <a:latin typeface="Roboto Slab Light" charset="0"/>
                <a:ea typeface="Roboto Slab Light" charset="0"/>
                <a:cs typeface="Roboto Slab Light" charset="0"/>
              </a:rPr>
              <a:t>Population: </a:t>
            </a:r>
            <a:r>
              <a:rPr lang="en-US" dirty="0" smtClean="0">
                <a:solidFill>
                  <a:schemeClr val="bg1"/>
                </a:solidFill>
                <a:latin typeface="Roboto Slab Light" charset="0"/>
                <a:ea typeface="Roboto Slab Light" charset="0"/>
                <a:cs typeface="Roboto Slab Light" charset="0"/>
              </a:rPr>
              <a:t>~8 million</a:t>
            </a:r>
          </a:p>
          <a:p>
            <a:pPr>
              <a:lnSpc>
                <a:spcPct val="150000"/>
              </a:lnSpc>
            </a:pPr>
            <a:r>
              <a:rPr lang="en-US" b="1" dirty="0" smtClean="0">
                <a:solidFill>
                  <a:schemeClr val="bg1"/>
                </a:solidFill>
                <a:latin typeface="Roboto Slab Light" charset="0"/>
                <a:ea typeface="Roboto Slab Light" charset="0"/>
                <a:cs typeface="Roboto Slab Light" charset="0"/>
              </a:rPr>
              <a:t>Urban area: </a:t>
            </a:r>
            <a:r>
              <a:rPr lang="en-US" dirty="0" smtClean="0">
                <a:solidFill>
                  <a:schemeClr val="bg1"/>
                </a:solidFill>
                <a:latin typeface="Roboto Slab Light" charset="0"/>
                <a:ea typeface="Roboto Slab Light" charset="0"/>
                <a:cs typeface="Roboto Slab Light" charset="0"/>
              </a:rPr>
              <a:t>~</a:t>
            </a:r>
            <a:r>
              <a:rPr lang="sk-SK" dirty="0">
                <a:solidFill>
                  <a:schemeClr val="bg1"/>
                </a:solidFill>
                <a:latin typeface="Roboto Slab Light" charset="0"/>
                <a:ea typeface="Roboto Slab Light" charset="0"/>
                <a:cs typeface="Roboto Slab Light" charset="0"/>
              </a:rPr>
              <a:t>1,587 km</a:t>
            </a:r>
            <a:r>
              <a:rPr lang="sk-SK" baseline="30000" dirty="0">
                <a:solidFill>
                  <a:schemeClr val="bg1"/>
                </a:solidFill>
                <a:latin typeface="Roboto Slab Light" charset="0"/>
                <a:ea typeface="Roboto Slab Light" charset="0"/>
                <a:cs typeface="Roboto Slab Light" charset="0"/>
              </a:rPr>
              <a:t>2</a:t>
            </a:r>
            <a:endParaRPr lang="en-US" baseline="30000" dirty="0" smtClean="0">
              <a:solidFill>
                <a:schemeClr val="bg1"/>
              </a:solidFill>
              <a:latin typeface="Roboto Slab Light" charset="0"/>
              <a:ea typeface="Roboto Slab Light" charset="0"/>
              <a:cs typeface="Roboto Slab Light" charset="0"/>
            </a:endParaRPr>
          </a:p>
          <a:p>
            <a:pPr>
              <a:lnSpc>
                <a:spcPct val="150000"/>
              </a:lnSpc>
            </a:pPr>
            <a:r>
              <a:rPr lang="en-US" dirty="0" smtClean="0">
                <a:solidFill>
                  <a:schemeClr val="bg1"/>
                </a:solidFill>
                <a:latin typeface="Roboto Slab Light" charset="0"/>
                <a:ea typeface="Roboto Slab Light" charset="0"/>
                <a:cs typeface="Roboto Slab Light" charset="0"/>
              </a:rPr>
              <a:t>Violence and war in the recent past.</a:t>
            </a:r>
          </a:p>
          <a:p>
            <a:pPr>
              <a:lnSpc>
                <a:spcPct val="150000"/>
              </a:lnSpc>
            </a:pPr>
            <a:r>
              <a:rPr lang="en-US" u="sng" dirty="0" smtClean="0">
                <a:solidFill>
                  <a:schemeClr val="bg1"/>
                </a:solidFill>
                <a:latin typeface="Roboto Slab Light" charset="0"/>
                <a:ea typeface="Roboto Slab Light" charset="0"/>
                <a:cs typeface="Roboto Slab Light" charset="0"/>
              </a:rPr>
              <a:t>No previous safety study found.</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3</a:t>
            </a:fld>
            <a:endParaRPr lang="en-US" sz="2000" dirty="0">
              <a:solidFill>
                <a:schemeClr val="bg1"/>
              </a:solidFill>
              <a:latin typeface="Roboto Slab" charset="0"/>
              <a:ea typeface="Roboto Slab" charset="0"/>
              <a:cs typeface="Roboto Slab" charset="0"/>
            </a:endParaRPr>
          </a:p>
        </p:txBody>
      </p:sp>
      <p:sp>
        <p:nvSpPr>
          <p:cNvPr id="11" name="Content Placeholder 2"/>
          <p:cNvSpPr txBox="1">
            <a:spLocks/>
          </p:cNvSpPr>
          <p:nvPr/>
        </p:nvSpPr>
        <p:spPr>
          <a:xfrm>
            <a:off x="1476465" y="1133515"/>
            <a:ext cx="3928929" cy="75328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sz="3200" b="1" dirty="0" smtClean="0">
                <a:latin typeface="Roboto Slab Light" charset="0"/>
                <a:ea typeface="Roboto Slab Light" charset="0"/>
                <a:cs typeface="Roboto Slab Light" charset="0"/>
              </a:rPr>
              <a:t>Bogotá, Colombia</a:t>
            </a:r>
            <a:endParaRPr lang="en-US" sz="3200" u="sng" dirty="0" smtClean="0">
              <a:latin typeface="Roboto Slab Light" charset="0"/>
              <a:ea typeface="Roboto Slab Light" charset="0"/>
              <a:cs typeface="Roboto Slab Light"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29" y="1886796"/>
            <a:ext cx="5659603" cy="3760778"/>
          </a:xfrm>
          <a:prstGeom prst="rect">
            <a:avLst/>
          </a:prstGeom>
        </p:spPr>
      </p:pic>
    </p:spTree>
    <p:extLst>
      <p:ext uri="{BB962C8B-B14F-4D97-AF65-F5344CB8AC3E}">
        <p14:creationId xmlns:p14="http://schemas.microsoft.com/office/powerpoint/2010/main" val="156929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Main Goals</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pPr>
            <a:r>
              <a:rPr lang="en-US" dirty="0" smtClean="0">
                <a:latin typeface="Roboto Slab Light" charset="0"/>
                <a:ea typeface="Roboto Slab Light" charset="0"/>
                <a:cs typeface="Roboto Slab Light" charset="0"/>
              </a:rPr>
              <a:t>Programmable city map</a:t>
            </a:r>
          </a:p>
          <a:p>
            <a:pPr>
              <a:lnSpc>
                <a:spcPct val="150000"/>
              </a:lnSpc>
            </a:pPr>
            <a:r>
              <a:rPr lang="en-US" dirty="0" smtClean="0">
                <a:latin typeface="Roboto Slab Light" charset="0"/>
                <a:ea typeface="Roboto Slab Light" charset="0"/>
                <a:cs typeface="Roboto Slab Light" charset="0"/>
              </a:rPr>
              <a:t>Urban traffic analysis</a:t>
            </a:r>
          </a:p>
          <a:p>
            <a:pPr>
              <a:lnSpc>
                <a:spcPct val="150000"/>
              </a:lnSpc>
            </a:pPr>
            <a:r>
              <a:rPr lang="en-US" dirty="0" smtClean="0">
                <a:latin typeface="Roboto Slab Light" charset="0"/>
                <a:ea typeface="Roboto Slab Light" charset="0"/>
                <a:cs typeface="Roboto Slab Light" charset="0"/>
              </a:rPr>
              <a:t>Urban security analysis</a:t>
            </a:r>
          </a:p>
          <a:p>
            <a:pPr>
              <a:lnSpc>
                <a:spcPct val="150000"/>
              </a:lnSpc>
            </a:pPr>
            <a:r>
              <a:rPr lang="en-US" dirty="0" smtClean="0">
                <a:latin typeface="Roboto Slab Light" charset="0"/>
                <a:ea typeface="Roboto Slab Light" charset="0"/>
                <a:cs typeface="Roboto Slab Light" charset="0"/>
              </a:rPr>
              <a:t>Best </a:t>
            </a:r>
            <a:r>
              <a:rPr lang="en-US" dirty="0">
                <a:latin typeface="Roboto Slab Light" charset="0"/>
                <a:ea typeface="Roboto Slab Light" charset="0"/>
                <a:cs typeface="Roboto Slab Light" charset="0"/>
              </a:rPr>
              <a:t>path routing</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4</a:t>
            </a:fld>
            <a:endParaRPr lang="en-US" sz="20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791270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Programmable </a:t>
            </a:r>
            <a:r>
              <a:rPr lang="en-US" dirty="0" smtClean="0">
                <a:solidFill>
                  <a:schemeClr val="bg1"/>
                </a:solidFill>
                <a:latin typeface="Roboto Slab" charset="0"/>
                <a:ea typeface="Roboto Slab" charset="0"/>
                <a:cs typeface="Roboto Slab" charset="0"/>
              </a:rPr>
              <a:t>City Map</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spcBef>
                <a:spcPts val="0"/>
              </a:spcBef>
              <a:spcAft>
                <a:spcPts val="1800"/>
              </a:spcAft>
            </a:pPr>
            <a:r>
              <a:rPr lang="en-US" dirty="0" smtClean="0">
                <a:latin typeface="Roboto Slab Light" charset="0"/>
                <a:ea typeface="Roboto Slab Light" charset="0"/>
                <a:cs typeface="Roboto Slab Light" charset="0"/>
              </a:rPr>
              <a:t>How to define a city in a simple georeferenced way?</a:t>
            </a:r>
          </a:p>
          <a:p>
            <a:pPr>
              <a:lnSpc>
                <a:spcPct val="150000"/>
              </a:lnSpc>
              <a:spcBef>
                <a:spcPts val="0"/>
              </a:spcBef>
              <a:spcAft>
                <a:spcPts val="1800"/>
              </a:spcAft>
            </a:pPr>
            <a:r>
              <a:rPr lang="en-US" dirty="0" smtClean="0">
                <a:latin typeface="Roboto Slab Light" charset="0"/>
                <a:ea typeface="Roboto Slab Light" charset="0"/>
                <a:cs typeface="Roboto Slab Light" charset="0"/>
              </a:rPr>
              <a:t>How to have such a representation of a city in a programming language?</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5</a:t>
            </a:fld>
            <a:endParaRPr lang="en-US" sz="20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1066472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Programmable </a:t>
            </a:r>
            <a:r>
              <a:rPr lang="en-US" dirty="0" smtClean="0">
                <a:solidFill>
                  <a:schemeClr val="bg1"/>
                </a:solidFill>
                <a:latin typeface="Roboto Slab" charset="0"/>
                <a:ea typeface="Roboto Slab" charset="0"/>
                <a:cs typeface="Roboto Slab" charset="0"/>
              </a:rPr>
              <a:t>City Map</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6</a:t>
            </a:fld>
            <a:endParaRPr lang="en-US" sz="2000" dirty="0">
              <a:solidFill>
                <a:schemeClr val="bg1"/>
              </a:solidFill>
              <a:latin typeface="Roboto Slab" charset="0"/>
              <a:ea typeface="Roboto Slab" charset="0"/>
              <a:cs typeface="Roboto Slab"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4" t="9446" r="4054" b="12324"/>
          <a:stretch/>
        </p:blipFill>
        <p:spPr>
          <a:xfrm>
            <a:off x="1415715" y="1197934"/>
            <a:ext cx="9360570" cy="4877090"/>
          </a:xfrm>
          <a:prstGeom prst="rect">
            <a:avLst/>
          </a:prstGeom>
        </p:spPr>
      </p:pic>
      <p:pic>
        <p:nvPicPr>
          <p:cNvPr id="11" name="Picture 10"/>
          <p:cNvPicPr>
            <a:picLocks noChangeAspect="1"/>
          </p:cNvPicPr>
          <p:nvPr/>
        </p:nvPicPr>
        <p:blipFill rotWithShape="1">
          <a:blip r:embed="rId5">
            <a:alphaModFix amt="85000"/>
            <a:extLst>
              <a:ext uri="{28A0092B-C50C-407E-A947-70E740481C1C}">
                <a14:useLocalDpi xmlns:a14="http://schemas.microsoft.com/office/drawing/2010/main" val="0"/>
              </a:ext>
            </a:extLst>
          </a:blip>
          <a:srcRect l="4435" t="13997" r="4644" b="10206"/>
          <a:stretch/>
        </p:blipFill>
        <p:spPr>
          <a:xfrm>
            <a:off x="1415715" y="1197934"/>
            <a:ext cx="9360570" cy="4877089"/>
          </a:xfrm>
          <a:prstGeom prst="rect">
            <a:avLst/>
          </a:prstGeom>
        </p:spPr>
      </p:pic>
      <p:pic>
        <p:nvPicPr>
          <p:cNvPr id="14" name="Picture 13"/>
          <p:cNvPicPr>
            <a:picLocks noChangeAspect="1"/>
          </p:cNvPicPr>
          <p:nvPr/>
        </p:nvPicPr>
        <p:blipFill rotWithShape="1">
          <a:blip r:embed="rId6">
            <a:alphaModFix amt="50000"/>
            <a:extLst>
              <a:ext uri="{BEBA8EAE-BF5A-486C-A8C5-ECC9F3942E4B}">
                <a14:imgProps xmlns:a14="http://schemas.microsoft.com/office/drawing/2010/main">
                  <a14:imgLayer r:embed="rId7">
                    <a14:imgEffect>
                      <a14:saturation sat="400000"/>
                    </a14:imgEffect>
                  </a14:imgLayer>
                </a14:imgProps>
              </a:ext>
            </a:extLst>
          </a:blip>
          <a:srcRect l="24332" t="24205" r="22048" b="32429"/>
          <a:stretch/>
        </p:blipFill>
        <p:spPr>
          <a:xfrm>
            <a:off x="1415715" y="1197933"/>
            <a:ext cx="9360570" cy="4877090"/>
          </a:xfrm>
          <a:prstGeom prst="rect">
            <a:avLst/>
          </a:prstGeom>
        </p:spPr>
      </p:pic>
    </p:spTree>
    <p:extLst>
      <p:ext uri="{BB962C8B-B14F-4D97-AF65-F5344CB8AC3E}">
        <p14:creationId xmlns:p14="http://schemas.microsoft.com/office/powerpoint/2010/main" val="1576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7</a:t>
            </a:fld>
            <a:endParaRPr lang="en-US" sz="2000" dirty="0">
              <a:solidFill>
                <a:schemeClr val="bg1"/>
              </a:solidFill>
              <a:latin typeface="Roboto Slab" charset="0"/>
              <a:ea typeface="Roboto Slab" charset="0"/>
              <a:cs typeface="Roboto Slab"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858" r="-237" b="-83"/>
          <a:stretch/>
        </p:blipFill>
        <p:spPr>
          <a:xfrm>
            <a:off x="2708010" y="1547399"/>
            <a:ext cx="6775979" cy="4597267"/>
          </a:xfrm>
          <a:prstGeom prst="rect">
            <a:avLst/>
          </a:prstGeom>
        </p:spPr>
      </p:pic>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20" name="Rectangle 19"/>
          <p:cNvSpPr/>
          <p:nvPr/>
        </p:nvSpPr>
        <p:spPr>
          <a:xfrm>
            <a:off x="9288379" y="4574792"/>
            <a:ext cx="2627098" cy="954107"/>
          </a:xfrm>
          <a:prstGeom prst="rect">
            <a:avLst/>
          </a:prstGeom>
        </p:spPr>
        <p:txBody>
          <a:bodyPr wrap="square">
            <a:spAutoFit/>
          </a:bodyPr>
          <a:lstStyle/>
          <a:p>
            <a:r>
              <a:rPr lang="en-US" sz="1400" dirty="0" smtClean="0">
                <a:latin typeface="Roboto Slab Light" charset="0"/>
                <a:ea typeface="Roboto Slab Light" charset="0"/>
                <a:cs typeface="Roboto Slab Light" charset="0"/>
              </a:rPr>
              <a:t>* Graph </a:t>
            </a:r>
            <a:r>
              <a:rPr lang="en-US" sz="1400" dirty="0">
                <a:latin typeface="Roboto Slab Light" charset="0"/>
                <a:ea typeface="Roboto Slab Light" charset="0"/>
                <a:cs typeface="Roboto Slab Light" charset="0"/>
              </a:rPr>
              <a:t>taken from “Network Structure and City Size”, by David </a:t>
            </a:r>
            <a:r>
              <a:rPr lang="en-US" sz="1400" dirty="0" smtClean="0">
                <a:latin typeface="Roboto Slab Light" charset="0"/>
                <a:ea typeface="Roboto Slab Light" charset="0"/>
                <a:cs typeface="Roboto Slab Light" charset="0"/>
              </a:rPr>
              <a:t>Levinson in </a:t>
            </a:r>
            <a:r>
              <a:rPr lang="en-US" sz="1400" i="1" dirty="0" smtClean="0">
                <a:latin typeface="Roboto Slab Light" charset="0"/>
                <a:ea typeface="Roboto Slab Light" charset="0"/>
                <a:cs typeface="Roboto Slab Light" charset="0"/>
              </a:rPr>
              <a:t>PLOS ONE</a:t>
            </a:r>
            <a:r>
              <a:rPr lang="en-US" sz="1400" dirty="0" smtClean="0">
                <a:latin typeface="Roboto Slab Light" charset="0"/>
                <a:ea typeface="Roboto Slab Light" charset="0"/>
                <a:cs typeface="Roboto Slab Light" charset="0"/>
              </a:rPr>
              <a:t>  2012</a:t>
            </a:r>
            <a:endParaRPr lang="en-US" sz="1400" dirty="0"/>
          </a:p>
        </p:txBody>
      </p:sp>
    </p:spTree>
    <p:extLst>
      <p:ext uri="{BB962C8B-B14F-4D97-AF65-F5344CB8AC3E}">
        <p14:creationId xmlns:p14="http://schemas.microsoft.com/office/powerpoint/2010/main" val="1003001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8</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15" name="Content Placeholder 2"/>
          <p:cNvSpPr>
            <a:spLocks noGrp="1"/>
          </p:cNvSpPr>
          <p:nvPr>
            <p:ph idx="1"/>
          </p:nvPr>
        </p:nvSpPr>
        <p:spPr>
          <a:xfrm>
            <a:off x="838200" y="2343348"/>
            <a:ext cx="10515599" cy="3304226"/>
          </a:xfrm>
        </p:spPr>
        <p:txBody>
          <a:bodyPr/>
          <a:lstStyle/>
          <a:p>
            <a:pPr>
              <a:lnSpc>
                <a:spcPct val="150000"/>
              </a:lnSpc>
            </a:pPr>
            <a:r>
              <a:rPr lang="en-US" dirty="0" smtClean="0">
                <a:latin typeface="Roboto Slab Light" charset="0"/>
                <a:ea typeface="Roboto Slab Light" charset="0"/>
                <a:cs typeface="Roboto Slab Light" charset="0"/>
              </a:rPr>
              <a:t>Population density tends </a:t>
            </a:r>
            <a:r>
              <a:rPr lang="en-US" dirty="0">
                <a:latin typeface="Roboto Slab Light" charset="0"/>
                <a:ea typeface="Roboto Slab Light" charset="0"/>
                <a:cs typeface="Roboto Slab Light" charset="0"/>
              </a:rPr>
              <a:t>to </a:t>
            </a:r>
            <a:r>
              <a:rPr lang="en-US" b="1" dirty="0" smtClean="0">
                <a:latin typeface="Roboto Slab Light" charset="0"/>
                <a:ea typeface="Roboto Slab Light" charset="0"/>
                <a:cs typeface="Roboto Slab Light" charset="0"/>
              </a:rPr>
              <a:t>deteriorate</a:t>
            </a:r>
            <a:r>
              <a:rPr lang="en-US" dirty="0" smtClean="0">
                <a:latin typeface="Roboto Slab Light" charset="0"/>
                <a:ea typeface="Roboto Slab Light" charset="0"/>
                <a:cs typeface="Roboto Slab Light" charset="0"/>
              </a:rPr>
              <a:t> mobility.</a:t>
            </a:r>
            <a:endParaRPr lang="en-US" dirty="0">
              <a:latin typeface="Roboto Slab Light" charset="0"/>
              <a:ea typeface="Roboto Slab Light" charset="0"/>
              <a:cs typeface="Roboto Slab Light" charset="0"/>
            </a:endParaRPr>
          </a:p>
        </p:txBody>
      </p:sp>
      <p:sp>
        <p:nvSpPr>
          <p:cNvPr id="16" name="Down Arrow 15"/>
          <p:cNvSpPr/>
          <p:nvPr/>
        </p:nvSpPr>
        <p:spPr>
          <a:xfrm>
            <a:off x="5219699" y="3248526"/>
            <a:ext cx="673769" cy="1394197"/>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354053" y="4776320"/>
            <a:ext cx="405062" cy="270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ontent Placeholder 2"/>
              <p:cNvSpPr txBox="1">
                <a:spLocks/>
              </p:cNvSpPr>
              <p:nvPr/>
            </p:nvSpPr>
            <p:spPr>
              <a:xfrm>
                <a:off x="9649325" y="4186989"/>
                <a:ext cx="2542675" cy="2027318"/>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r>
                      <a:rPr lang="en-US" sz="1900" b="0" i="1" smtClean="0">
                        <a:solidFill>
                          <a:schemeClr val="bg1"/>
                        </a:solidFill>
                        <a:latin typeface="Cambria Math" charset="0"/>
                        <a:ea typeface="Roboto Slab Light" charset="0"/>
                        <a:cs typeface="Roboto Slab Light" charset="0"/>
                      </a:rPr>
                      <m:t>𝑇𝑟𝑎𝑓𝑓𝑖𝑐</m:t>
                    </m:r>
                    <m:r>
                      <a:rPr lang="en-US" sz="1900" b="0" i="1" smtClean="0">
                        <a:solidFill>
                          <a:schemeClr val="bg1"/>
                        </a:solidFill>
                        <a:latin typeface="Cambria Math" charset="0"/>
                        <a:ea typeface="Roboto Slab Light" charset="0"/>
                        <a:cs typeface="Roboto Slab Light" charset="0"/>
                      </a:rPr>
                      <m:t>_</m:t>
                    </m:r>
                    <m:r>
                      <a:rPr lang="en-US" sz="1900" b="0" i="1" smtClean="0">
                        <a:solidFill>
                          <a:schemeClr val="bg1"/>
                        </a:solidFill>
                        <a:latin typeface="Cambria Math" charset="0"/>
                        <a:ea typeface="Roboto Slab Light" charset="0"/>
                        <a:cs typeface="Roboto Slab Light" charset="0"/>
                      </a:rPr>
                      <m:t>𝑠𝑐𝑜𝑟</m:t>
                    </m:r>
                    <m:sSub>
                      <m:sSubPr>
                        <m:ctrlPr>
                          <a:rPr lang="en-US" sz="1900" i="1">
                            <a:solidFill>
                              <a:schemeClr val="bg1"/>
                            </a:solidFill>
                            <a:latin typeface="Cambria Math" charset="0"/>
                            <a:ea typeface="Roboto Slab Light" charset="0"/>
                            <a:cs typeface="Roboto Slab Light" charset="0"/>
                          </a:rPr>
                        </m:ctrlPr>
                      </m:sSubPr>
                      <m:e>
                        <m:r>
                          <a:rPr lang="en-US" sz="1900" b="0" i="1">
                            <a:solidFill>
                              <a:schemeClr val="bg1"/>
                            </a:solidFill>
                            <a:latin typeface="Cambria Math" charset="0"/>
                            <a:ea typeface="Roboto Slab Light" charset="0"/>
                            <a:cs typeface="Roboto Slab Light" charset="0"/>
                          </a:rPr>
                          <m:t>𝑒</m:t>
                        </m:r>
                      </m:e>
                      <m:sub>
                        <m:r>
                          <a:rPr lang="en-US" sz="1900" b="0" i="1">
                            <a:solidFill>
                              <a:schemeClr val="bg1"/>
                            </a:solidFill>
                            <a:latin typeface="Cambria Math" charset="0"/>
                            <a:ea typeface="Roboto Slab Light" charset="0"/>
                            <a:cs typeface="Roboto Slab Light" charset="0"/>
                          </a:rPr>
                          <m:t>𝑖</m:t>
                        </m:r>
                      </m:sub>
                    </m:sSub>
                  </m:oMath>
                </a14:m>
                <a:r>
                  <a:rPr lang="en-US" sz="1900" dirty="0" smtClean="0">
                    <a:solidFill>
                      <a:schemeClr val="bg1"/>
                    </a:solidFill>
                    <a:latin typeface="Roboto Slab Light" charset="0"/>
                    <a:ea typeface="Roboto Slab Light" charset="0"/>
                    <a:cs typeface="Roboto Slab Light" charset="0"/>
                  </a:rPr>
                  <a:t> = Traffic intensity score for node </a:t>
                </a:r>
                <a:r>
                  <a:rPr lang="en-US" sz="1900" dirty="0" err="1" smtClean="0">
                    <a:solidFill>
                      <a:schemeClr val="bg1"/>
                    </a:solidFill>
                    <a:latin typeface="Roboto Slab Light" charset="0"/>
                    <a:ea typeface="Roboto Slab Light" charset="0"/>
                    <a:cs typeface="Roboto Slab Light" charset="0"/>
                  </a:rPr>
                  <a:t>i</a:t>
                </a:r>
                <a:r>
                  <a:rPr lang="en-US" sz="1900" dirty="0" smtClean="0">
                    <a:solidFill>
                      <a:schemeClr val="bg1"/>
                    </a:solidFill>
                    <a:latin typeface="Roboto Slab Light" charset="0"/>
                    <a:ea typeface="Roboto Slab Light" charset="0"/>
                    <a:cs typeface="Roboto Slab Light" charset="0"/>
                  </a:rPr>
                  <a:t>.</a:t>
                </a:r>
                <a:endParaRPr lang="en-US" sz="19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sSub>
                      <m:sSubPr>
                        <m:ctrlPr>
                          <a:rPr lang="en-US" sz="1900" b="0" i="1" smtClean="0">
                            <a:solidFill>
                              <a:schemeClr val="bg1"/>
                            </a:solidFill>
                            <a:latin typeface="Cambria Math" charset="0"/>
                            <a:ea typeface="Roboto Slab Light" charset="0"/>
                            <a:cs typeface="Roboto Slab Light" charset="0"/>
                          </a:rPr>
                        </m:ctrlPr>
                      </m:sSubPr>
                      <m:e>
                        <m:r>
                          <a:rPr lang="en-US" sz="1900" i="1" smtClean="0">
                            <a:solidFill>
                              <a:schemeClr val="bg1"/>
                            </a:solidFill>
                            <a:latin typeface="Cambria Math" charset="0"/>
                            <a:ea typeface="Roboto Slab Light" charset="0"/>
                            <a:cs typeface="Roboto Slab Light" charset="0"/>
                          </a:rPr>
                          <m:t>𝑃</m:t>
                        </m:r>
                      </m:e>
                      <m:sub>
                        <m:sSub>
                          <m:sSubPr>
                            <m:ctrlPr>
                              <a:rPr lang="en-US" sz="1900" b="0" i="1" smtClean="0">
                                <a:solidFill>
                                  <a:schemeClr val="bg1"/>
                                </a:solidFill>
                                <a:latin typeface="Cambria Math" charset="0"/>
                                <a:ea typeface="Roboto Slab Light" charset="0"/>
                                <a:cs typeface="Roboto Slab Light" charset="0"/>
                              </a:rPr>
                            </m:ctrlPr>
                          </m:sSubPr>
                          <m:e>
                            <m:r>
                              <a:rPr lang="en-US" sz="1900" b="0" i="1" smtClean="0">
                                <a:solidFill>
                                  <a:schemeClr val="bg1"/>
                                </a:solidFill>
                                <a:latin typeface="Cambria Math" charset="0"/>
                                <a:ea typeface="Roboto Slab Light" charset="0"/>
                                <a:cs typeface="Roboto Slab Light" charset="0"/>
                              </a:rPr>
                              <m:t>𝑑</m:t>
                            </m:r>
                          </m:e>
                          <m:sub>
                            <m:r>
                              <a:rPr lang="en-US" sz="1900" b="0" i="1" smtClean="0">
                                <a:solidFill>
                                  <a:schemeClr val="bg1"/>
                                </a:solidFill>
                                <a:latin typeface="Cambria Math" charset="0"/>
                                <a:ea typeface="Roboto Slab Light" charset="0"/>
                                <a:cs typeface="Roboto Slab Light" charset="0"/>
                              </a:rPr>
                              <m:t>𝑖</m:t>
                            </m:r>
                          </m:sub>
                        </m:sSub>
                      </m:sub>
                    </m:sSub>
                  </m:oMath>
                </a14:m>
                <a:r>
                  <a:rPr lang="en-US" sz="1900" dirty="0" smtClean="0">
                    <a:solidFill>
                      <a:schemeClr val="bg1"/>
                    </a:solidFill>
                    <a:latin typeface="Roboto Slab Light" charset="0"/>
                    <a:ea typeface="Roboto Slab Light" charset="0"/>
                    <a:cs typeface="Roboto Slab Light" charset="0"/>
                  </a:rPr>
                  <a:t> = Population density in node i’s locality. </a:t>
                </a:r>
                <a:endParaRPr lang="en-US" sz="1900" b="0" i="1" dirty="0" smtClean="0">
                  <a:solidFill>
                    <a:schemeClr val="bg1"/>
                  </a:solidFill>
                  <a:latin typeface="Cambria Math" charset="0"/>
                  <a:ea typeface="Roboto Slab Light" charset="0"/>
                  <a:cs typeface="Roboto Slab Light" charset="0"/>
                </a:endParaRPr>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9649325" y="4186989"/>
                <a:ext cx="2542675" cy="2027318"/>
              </a:xfrm>
              <a:prstGeom prst="rect">
                <a:avLst/>
              </a:prstGeom>
              <a:blipFill rotWithShape="0">
                <a:blip r:embed="rId4"/>
                <a:stretch>
                  <a:fillRect l="-2398" t="-1506" b="-4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2542672"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spcBef>
                    <a:spcPts val="0"/>
                  </a:spcBef>
                  <a:buNone/>
                </a:pPr>
                <a14:m>
                  <m:oMathPara xmlns:m="http://schemas.openxmlformats.org/officeDocument/2006/math">
                    <m:oMathParaPr>
                      <m:jc m:val="centerGroup"/>
                    </m:oMathParaPr>
                    <m:oMath xmlns:m="http://schemas.openxmlformats.org/officeDocument/2006/math">
                      <m:r>
                        <a:rPr lang="en-US" sz="3200" b="1" i="1">
                          <a:solidFill>
                            <a:schemeClr val="bg1"/>
                          </a:solidFill>
                          <a:latin typeface="Cambria Math" charset="0"/>
                          <a:ea typeface="Roboto Slab Light" charset="0"/>
                          <a:cs typeface="Roboto Slab Light" charset="0"/>
                        </a:rPr>
                        <m:t>𝑻𝒓𝒂𝒇𝒇𝒊𝒄</m:t>
                      </m:r>
                      <m:r>
                        <a:rPr lang="en-US" sz="3200" b="1" i="1">
                          <a:solidFill>
                            <a:schemeClr val="bg1"/>
                          </a:solidFill>
                          <a:latin typeface="Cambria Math" charset="0"/>
                          <a:ea typeface="Roboto Slab Light" charset="0"/>
                          <a:cs typeface="Roboto Slab Light" charset="0"/>
                        </a:rPr>
                        <m:t>_</m:t>
                      </m:r>
                      <m:r>
                        <a:rPr lang="en-US" sz="3200" b="1" i="1">
                          <a:solidFill>
                            <a:schemeClr val="bg1"/>
                          </a:solidFill>
                          <a:latin typeface="Cambria Math" charset="0"/>
                          <a:ea typeface="Roboto Slab Light" charset="0"/>
                          <a:cs typeface="Roboto Slab Light" charset="0"/>
                        </a:rPr>
                        <m:t>𝒔𝒄𝒐𝒓</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𝒆</m:t>
                          </m:r>
                        </m:e>
                        <m:sub>
                          <m:r>
                            <a:rPr lang="en-US" sz="3200" b="1" i="1">
                              <a:solidFill>
                                <a:schemeClr val="bg1"/>
                              </a:solidFill>
                              <a:latin typeface="Cambria Math" charset="0"/>
                              <a:ea typeface="Roboto Slab Light" charset="0"/>
                              <a:cs typeface="Roboto Slab Light" charset="0"/>
                            </a:rPr>
                            <m:t>𝒊</m:t>
                          </m:r>
                        </m:sub>
                      </m:sSub>
                      <m:r>
                        <a:rPr lang="en-US" sz="3200" b="1" i="1">
                          <a:solidFill>
                            <a:schemeClr val="bg1"/>
                          </a:solidFill>
                          <a:latin typeface="Cambria Math" charset="0"/>
                          <a:ea typeface="Roboto Slab Light" charset="0"/>
                          <a:cs typeface="Roboto Slab Light" charset="0"/>
                        </a:rPr>
                        <m:t>=</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𝑷</m:t>
                          </m:r>
                        </m:e>
                        <m:sub>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𝒅</m:t>
                              </m:r>
                            </m:e>
                            <m:sub>
                              <m:r>
                                <a:rPr lang="en-US" sz="3200" b="1" i="1">
                                  <a:solidFill>
                                    <a:schemeClr val="bg1"/>
                                  </a:solidFill>
                                  <a:latin typeface="Cambria Math" charset="0"/>
                                  <a:ea typeface="Roboto Slab Light" charset="0"/>
                                  <a:cs typeface="Roboto Slab Light" charset="0"/>
                                </a:rPr>
                                <m:t>𝒊</m:t>
                              </m:r>
                            </m:sub>
                          </m:sSub>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2542672" y="4872573"/>
                <a:ext cx="7106653" cy="96273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535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9</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Data sources</a:t>
            </a:r>
            <a:endParaRPr lang="en-US" sz="2400" dirty="0">
              <a:solidFill>
                <a:schemeClr val="bg1"/>
              </a:solidFill>
              <a:latin typeface="Roboto Slab" charset="0"/>
              <a:ea typeface="Roboto Slab" charset="0"/>
              <a:cs typeface="Roboto Slab" charset="0"/>
            </a:endParaRPr>
          </a:p>
        </p:txBody>
      </p:sp>
      <p:sp>
        <p:nvSpPr>
          <p:cNvPr id="12" name="Content Placeholder 2"/>
          <p:cNvSpPr>
            <a:spLocks noGrp="1"/>
          </p:cNvSpPr>
          <p:nvPr>
            <p:ph idx="1"/>
          </p:nvPr>
        </p:nvSpPr>
        <p:spPr>
          <a:xfrm>
            <a:off x="838200" y="2797342"/>
            <a:ext cx="5731042" cy="2850232"/>
          </a:xfrm>
        </p:spPr>
        <p:txBody>
          <a:bodyPr/>
          <a:lstStyle/>
          <a:p>
            <a:pPr>
              <a:lnSpc>
                <a:spcPct val="150000"/>
              </a:lnSpc>
            </a:pPr>
            <a:r>
              <a:rPr lang="en-US" dirty="0" smtClean="0">
                <a:latin typeface="Roboto Slab Light" charset="0"/>
                <a:ea typeface="Roboto Slab Light" charset="0"/>
                <a:cs typeface="Roboto Slab Light" charset="0"/>
              </a:rPr>
              <a:t>Population density</a:t>
            </a:r>
          </a:p>
          <a:p>
            <a:pPr marL="0" indent="0">
              <a:lnSpc>
                <a:spcPct val="150000"/>
              </a:lnSpc>
              <a:buNone/>
            </a:pPr>
            <a:endParaRPr lang="en-US" dirty="0" smtClean="0">
              <a:latin typeface="Roboto Slab Light" charset="0"/>
              <a:ea typeface="Roboto Slab Light" charset="0"/>
              <a:cs typeface="Roboto Slab Light" charset="0"/>
            </a:endParaRPr>
          </a:p>
        </p:txBody>
      </p:sp>
      <p:sp>
        <p:nvSpPr>
          <p:cNvPr id="13" name="Content Placeholder 2"/>
          <p:cNvSpPr txBox="1">
            <a:spLocks/>
          </p:cNvSpPr>
          <p:nvPr/>
        </p:nvSpPr>
        <p:spPr>
          <a:xfrm>
            <a:off x="7483642" y="2797342"/>
            <a:ext cx="3870158" cy="3416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dirty="0" smtClean="0">
                <a:latin typeface="Roboto Slab Light" charset="0"/>
                <a:ea typeface="Roboto Slab Light" charset="0"/>
                <a:cs typeface="Roboto Slab Light" charset="0"/>
              </a:rPr>
              <a:t>Number of locality inhabitants per square kilometer.</a:t>
            </a:r>
          </a:p>
        </p:txBody>
      </p:sp>
      <p:grpSp>
        <p:nvGrpSpPr>
          <p:cNvPr id="14" name="Group 13"/>
          <p:cNvGrpSpPr/>
          <p:nvPr/>
        </p:nvGrpSpPr>
        <p:grpSpPr>
          <a:xfrm>
            <a:off x="4791616" y="3001480"/>
            <a:ext cx="2535657" cy="1220978"/>
            <a:chOff x="4791616" y="3432007"/>
            <a:chExt cx="2535657" cy="1220978"/>
          </a:xfrm>
        </p:grpSpPr>
        <p:grpSp>
          <p:nvGrpSpPr>
            <p:cNvPr id="15" name="Group 14"/>
            <p:cNvGrpSpPr/>
            <p:nvPr/>
          </p:nvGrpSpPr>
          <p:grpSpPr>
            <a:xfrm>
              <a:off x="4791616" y="3432007"/>
              <a:ext cx="2511552" cy="1220978"/>
              <a:chOff x="4791616" y="3432007"/>
              <a:chExt cx="2511552" cy="1220978"/>
            </a:xfrm>
          </p:grpSpPr>
          <p:sp>
            <p:nvSpPr>
              <p:cNvPr id="17" name="Right Arrow 16"/>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48896" y="3760433"/>
                <a:ext cx="2230098" cy="892552"/>
              </a:xfrm>
              <a:prstGeom prst="rect">
                <a:avLst/>
              </a:prstGeom>
            </p:spPr>
            <p:txBody>
              <a:bodyPr wrap="none">
                <a:spAutoFit/>
              </a:bodyPr>
              <a:lstStyle/>
              <a:p>
                <a:pPr algn="ctr"/>
                <a:r>
                  <a:rPr lang="en-US" sz="2000" dirty="0">
                    <a:latin typeface="Roboto Slab" charset="0"/>
                    <a:ea typeface="Roboto Slab" charset="0"/>
                    <a:cs typeface="Roboto Slab" charset="0"/>
                  </a:rPr>
                  <a:t>DANE</a:t>
                </a:r>
                <a:r>
                  <a:rPr lang="en-US" sz="2000" dirty="0" smtClean="0">
                    <a:latin typeface="Roboto Slab" charset="0"/>
                    <a:ea typeface="Roboto Slab" charset="0"/>
                    <a:cs typeface="Roboto Slab" charset="0"/>
                  </a:rPr>
                  <a:t/>
                </a:r>
                <a:br>
                  <a:rPr lang="en-US" sz="2000" dirty="0" smtClean="0">
                    <a:latin typeface="Roboto Slab" charset="0"/>
                    <a:ea typeface="Roboto Slab" charset="0"/>
                    <a:cs typeface="Roboto Slab" charset="0"/>
                  </a:rPr>
                </a:br>
                <a:r>
                  <a:rPr lang="en-US" sz="1600" dirty="0">
                    <a:latin typeface="Roboto Slab" charset="0"/>
                    <a:ea typeface="Roboto Slab" charset="0"/>
                    <a:cs typeface="Roboto Slab" charset="0"/>
                  </a:rPr>
                  <a:t>national statistics </a:t>
                </a:r>
                <a:endParaRPr lang="en-US" sz="1600" dirty="0" smtClean="0">
                  <a:latin typeface="Roboto Slab" charset="0"/>
                  <a:ea typeface="Roboto Slab" charset="0"/>
                  <a:cs typeface="Roboto Slab" charset="0"/>
                </a:endParaRPr>
              </a:p>
              <a:p>
                <a:pPr algn="ctr"/>
                <a:r>
                  <a:rPr lang="en-US" sz="1600" dirty="0" smtClean="0">
                    <a:latin typeface="Roboto Slab" charset="0"/>
                    <a:ea typeface="Roboto Slab" charset="0"/>
                    <a:cs typeface="Roboto Slab" charset="0"/>
                  </a:rPr>
                  <a:t>institute </a:t>
                </a:r>
                <a:r>
                  <a:rPr lang="en-US" sz="1600" dirty="0">
                    <a:latin typeface="Roboto Slab" charset="0"/>
                    <a:ea typeface="Roboto Slab" charset="0"/>
                    <a:cs typeface="Roboto Slab" charset="0"/>
                  </a:rPr>
                  <a:t>of Colombia</a:t>
                </a:r>
                <a:endParaRPr lang="en-US" dirty="0">
                  <a:latin typeface="Roboto Slab" charset="0"/>
                  <a:ea typeface="Roboto Slab" charset="0"/>
                  <a:cs typeface="Roboto Slab" charset="0"/>
                </a:endParaRPr>
              </a:p>
            </p:txBody>
          </p:sp>
          <p:sp>
            <p:nvSpPr>
              <p:cNvPr id="19" name="Rectangle 18"/>
              <p:cNvSpPr/>
              <p:nvPr/>
            </p:nvSpPr>
            <p:spPr>
              <a:xfrm>
                <a:off x="4791616" y="4006654"/>
                <a:ext cx="333746" cy="646331"/>
              </a:xfrm>
              <a:prstGeom prst="rect">
                <a:avLst/>
              </a:prstGeom>
            </p:spPr>
            <p:txBody>
              <a:bodyPr wrap="none">
                <a:spAutoFit/>
              </a:bodyPr>
              <a:lstStyle/>
              <a:p>
                <a:pPr algn="ctr"/>
                <a:r>
                  <a:rPr lang="en-US" sz="3600" dirty="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16" name="Rectangle 15"/>
            <p:cNvSpPr/>
            <p:nvPr/>
          </p:nvSpPr>
          <p:spPr>
            <a:xfrm>
              <a:off x="6995130" y="4006653"/>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Tree>
    <p:extLst>
      <p:ext uri="{BB962C8B-B14F-4D97-AF65-F5344CB8AC3E}">
        <p14:creationId xmlns:p14="http://schemas.microsoft.com/office/powerpoint/2010/main" val="1817050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9609</TotalTime>
  <Words>1123</Words>
  <Application>Microsoft Macintosh PowerPoint</Application>
  <PresentationFormat>Widescreen</PresentationFormat>
  <Paragraphs>191</Paragraphs>
  <Slides>17</Slides>
  <Notes>17</Notes>
  <HiddenSlides>1</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6" baseType="lpstr">
      <vt:lpstr>Arial</vt:lpstr>
      <vt:lpstr>Calibri</vt:lpstr>
      <vt:lpstr>Calibri Light</vt:lpstr>
      <vt:lpstr>Cambria Math</vt:lpstr>
      <vt:lpstr>Pathway Gothic One</vt:lpstr>
      <vt:lpstr>Roboto Slab</vt:lpstr>
      <vt:lpstr>Roboto Slab Light</vt:lpstr>
      <vt:lpstr>Office Theme</vt:lpstr>
      <vt:lpstr>Urban Security Analysis in the City of Bogotá Using Complex Networks</vt:lpstr>
      <vt:lpstr> Motivation</vt:lpstr>
      <vt:lpstr> Context</vt:lpstr>
      <vt:lpstr> Main Goals</vt:lpstr>
      <vt:lpstr> Programmable City Map</vt:lpstr>
      <vt:lpstr> Programmable City Map</vt:lpstr>
      <vt:lpstr> Urban Traffic Analysis</vt:lpstr>
      <vt:lpstr> Urban Traffic Analysis</vt:lpstr>
      <vt:lpstr> Urban Traffic Analysis</vt:lpstr>
      <vt:lpstr> Urban Traffic Analysis</vt:lpstr>
      <vt:lpstr> Urban Security Analysis</vt:lpstr>
      <vt:lpstr> Urban Security Analysis</vt:lpstr>
      <vt:lpstr> Urban Security Analysis</vt:lpstr>
      <vt:lpstr> Best path routing</vt:lpstr>
      <vt:lpstr> Best path routing</vt:lpstr>
      <vt:lpstr> Implications</vt:lpstr>
      <vt:lpstr> Implications</vt:lpstr>
      <vt:lpstr>ImplicationsAnimation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Security Analysis in the City of Bogotá Using Complex Networks</dc:title>
  <dc:creator>André Cristóvão Neves Ferreira</dc:creator>
  <cp:lastModifiedBy>André Cristóvão Neves Ferreira</cp:lastModifiedBy>
  <cp:revision>103</cp:revision>
  <dcterms:created xsi:type="dcterms:W3CDTF">2018-07-07T19:25:48Z</dcterms:created>
  <dcterms:modified xsi:type="dcterms:W3CDTF">2018-07-15T22:39:02Z</dcterms:modified>
</cp:coreProperties>
</file>